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5"/>
  </p:notesMasterIdLst>
  <p:sldIdLst>
    <p:sldId id="388" r:id="rId2"/>
    <p:sldId id="478" r:id="rId3"/>
    <p:sldId id="2105" r:id="rId4"/>
    <p:sldId id="2017" r:id="rId5"/>
    <p:sldId id="2039" r:id="rId6"/>
    <p:sldId id="2038" r:id="rId7"/>
    <p:sldId id="2078" r:id="rId8"/>
    <p:sldId id="2097" r:id="rId9"/>
    <p:sldId id="2081" r:id="rId10"/>
    <p:sldId id="2104" r:id="rId11"/>
    <p:sldId id="2082" r:id="rId12"/>
    <p:sldId id="2083" r:id="rId13"/>
    <p:sldId id="2084" r:id="rId14"/>
    <p:sldId id="2093" r:id="rId15"/>
    <p:sldId id="2085" r:id="rId16"/>
    <p:sldId id="2086" r:id="rId17"/>
    <p:sldId id="2094" r:id="rId18"/>
    <p:sldId id="2095" r:id="rId19"/>
    <p:sldId id="2096" r:id="rId20"/>
    <p:sldId id="2090" r:id="rId21"/>
    <p:sldId id="2079" r:id="rId22"/>
    <p:sldId id="2087" r:id="rId23"/>
    <p:sldId id="2098" r:id="rId24"/>
    <p:sldId id="2099" r:id="rId25"/>
    <p:sldId id="2088" r:id="rId26"/>
    <p:sldId id="2100" r:id="rId27"/>
    <p:sldId id="2101" r:id="rId28"/>
    <p:sldId id="2089" r:id="rId29"/>
    <p:sldId id="2102" r:id="rId30"/>
    <p:sldId id="2103" r:id="rId31"/>
    <p:sldId id="2091" r:id="rId32"/>
    <p:sldId id="2053" r:id="rId33"/>
    <p:sldId id="2068" r:id="rId3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23" charset="0"/>
        <a:ea typeface="ＭＳ Ｐゴシック" pitchFamily="-123" charset="-128"/>
        <a:cs typeface="ＭＳ Ｐゴシック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669900"/>
    <a:srgbClr val="00CC00"/>
    <a:srgbClr val="0000FF"/>
    <a:srgbClr val="FFFFFF"/>
    <a:srgbClr val="CC6600"/>
    <a:srgbClr val="B8B8B8"/>
    <a:srgbClr val="9D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6327" autoAdjust="0"/>
  </p:normalViewPr>
  <p:slideViewPr>
    <p:cSldViewPr snapToGrid="0">
      <p:cViewPr>
        <p:scale>
          <a:sx n="95" d="100"/>
          <a:sy n="95" d="100"/>
        </p:scale>
        <p:origin x="1784" y="1520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0EE26C0C-D63D-45AF-A471-A3D6BD556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-12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04B1A-73D0-4DB5-9D5A-907DF0676C32}" type="slidenum">
              <a:rPr lang="en-US" smtClean="0">
                <a:latin typeface="Arial" pitchFamily="-123" charset="0"/>
                <a:ea typeface="ＭＳ Ｐゴシック" pitchFamily="-123" charset="-128"/>
                <a:cs typeface="ＭＳ Ｐゴシック" pitchFamily="-123" charset="-128"/>
              </a:rPr>
              <a:pPr/>
              <a:t>1</a:t>
            </a:fld>
            <a:endParaRPr lang="en-US">
              <a:latin typeface="Arial" pitchFamily="-123" charset="0"/>
              <a:ea typeface="ＭＳ Ｐゴシック" pitchFamily="-123" charset="-128"/>
              <a:cs typeface="ＭＳ Ｐゴシック" pitchFamily="-123" charset="-128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DDFD-5955-C7A7-9844-EAE4A2586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0A9411A6-A234-A225-EA5D-E5C2ED81A1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C38E19D-3AFC-8761-EC5E-5B464EADB8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4588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A616-84ED-8F33-A732-498BDDFD0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D8FCFCB-F8C3-800E-57E2-59D1E15722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4B0E3A3-40FF-5E59-9205-0FBDF2ECE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4309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3E21A-F0C1-F005-118A-25633870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F351D9D-C151-CE81-815D-18CB8B643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7223C778-A09E-B31D-4ABC-8CEAA62C5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4356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57EE1-1380-DB91-ED32-9EF9B08C8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4D72075-8242-FF2F-2D26-C518DA2CF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BB3EA7C-50BC-A63B-8ECF-62D27EDAF2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75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0AA83-5D8F-6D93-E736-E3A81D7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25BB81F7-DC5D-F457-76A5-F63209765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2F06D867-7582-9853-AE51-053FECCBF1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0589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D3D98-DA09-E300-37B4-079ADE8B8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3CBB7879-9649-A3DF-2F20-AA92D73AB0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C36657E8-064F-6B38-F05C-96A120B32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6354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86423-7424-4FF9-0199-C77CA4B8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A49835B8-065D-5841-CB22-FB1250CBF9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13F38A0-3517-0BC0-B7A3-1A97E99F9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6355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6942A-E81D-5386-E3FC-A42A1C98C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B9B8DDB-D2DD-1D64-87A0-A4F9D03383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20FB664-B919-6B45-DDF4-81D66A1B7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480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DC148-EC3F-6288-77C2-79E8110E3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A9C9478-778D-908F-9E8E-F2FECA6E99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EFCE310-D7FC-9BBA-D210-3FBC80EC2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9800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6949-2BE1-C598-74F5-DF9DAFA7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6BF09C4-2AA3-7DA8-7221-114F639872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1ADBA069-62D4-3D40-4031-8AD4ED0C55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97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292B2-72D8-AC46-4771-13D4BE97F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EAEAF9F-7D55-E3A3-0F52-25681B9498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CDB82A0-5742-5EB1-2F6A-E33A3723D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56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3EAD-671E-0CEF-0AAA-7B7745554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ED94FA6-13AC-F544-BA8A-2EF5D8E390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FE17151-7767-4576-EFCE-25A6EAEE63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9304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075AC-7F72-77FC-3FA0-F18E78F6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7FCF395-45CE-2A13-B902-3A86F8DF93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4F185D4C-ADC7-1482-D090-43F859EA3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743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25C98-C5F0-D87C-124D-BF74797A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B816FE97-CEB6-E664-6B5A-E5EA1D9C77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8D72A08-ED50-4411-7471-C98AC1A5F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796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A1489-CB0A-FC1D-E347-4AF7E556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818C0277-068E-D46A-EE23-EE78461AA8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82647E39-56FB-A784-E236-10A41687EC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1079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104C6-E060-00DE-CC81-1A0C496E8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D622D5C-3786-7584-4B0F-FDF13C831A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F4CE1BB-9E80-9E3D-BE52-86CA706C3F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699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2F3F-E781-0630-6AE9-EB4659B82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08CEA6-CDFE-16A8-E8A0-D0B76E5B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4F86D41-2F14-F632-76DE-5A131C151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382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4C7B5-2286-9AC7-A599-DDCA93E2F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7B33A10-D5F4-4C99-FA53-A2C783A031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53A81A6-86CB-E217-7BE0-512232BAF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1479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2B1-5BFC-A89F-FF60-1F8250B5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C93601D-5974-A41A-04CD-33D533A9AB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FED9C446-0A29-3DFD-E1E7-71AD46E882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87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9C8-2E03-6D49-F71C-FC4DAD565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04175D8-8894-A3F3-9894-D8F4231CAA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1BDE371-652E-F2B8-8663-F35BDD5B1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1243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437BC-9D5D-B4C3-2026-F83FE9A86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E51859F3-E370-E1BE-09A6-62CD239E0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00953EA-B006-8A36-09DD-119AD7433A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0398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9C8-2E03-6D49-F71C-FC4DAD565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04175D8-8894-A3F3-9894-D8F4231CAA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61BDE371-652E-F2B8-8663-F35BDD5B1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53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13591-1F89-1D69-6F04-47D7D35A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94C23A95-8F1E-9DB8-F655-416134A22B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5772A3-7E7E-D2F4-9184-6952BF419A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8375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3BB-5CAE-9DFA-E6A4-D78AA05B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76396976-4F90-8BF1-2B45-8AC88B7AB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A249EAE0-3402-E9D6-DC88-60AC91A90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97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662F-EB93-72DB-0D2C-9AE1AB6E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51682445-73E7-4332-5318-9C87F46CB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E6DBAD03-0DA1-6F3B-A0A3-B719FEE04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2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8D1-3C83-41EA-E605-E8C2A370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FFCFDE7D-D0A2-04E9-E76D-634C68442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5D311560-2B80-39DD-E36A-DC20F66E0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00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C580-5173-50E6-B9A8-B98B56B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1FD57A-1EB6-265D-3183-B3C12614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BBDC5AC-7F7A-6620-2B31-A1E08CE2B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161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8D87-A94B-A617-C59C-7684F8A6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68C31208-E05D-D241-2075-0C6A125B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3AA248EF-9BC8-0F42-1A6F-99FDAE232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543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4D25-B405-AAA0-6FD9-ED0D510D5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DAEA8ABD-A12A-05DD-F345-FD907AA22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B6DF4ED0-3290-6414-31C1-7CD402829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410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DB633-8C3E-E61F-26BE-A05C3BC0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98A7F10-62F2-43A0-3234-D141C038A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0D56D6E0-7AE9-3B28-A925-89A40595A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6898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4D8BB-DAE9-D14B-BD4E-6F4F54FA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>
            <a:extLst>
              <a:ext uri="{FF2B5EF4-FFF2-40B4-BE49-F238E27FC236}">
                <a16:creationId xmlns:a16="http://schemas.microsoft.com/office/drawing/2014/main" id="{C39C0E41-9A8D-81E2-C403-23F5699F93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Placeholder 3">
            <a:extLst>
              <a:ext uri="{FF2B5EF4-FFF2-40B4-BE49-F238E27FC236}">
                <a16:creationId xmlns:a16="http://schemas.microsoft.com/office/drawing/2014/main" id="{D55172CF-A976-E9A4-76C7-4B53C0CB3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23" charset="0"/>
              <a:ea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733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304800"/>
            <a:ext cx="28702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4800"/>
            <a:ext cx="840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11200" y="304800"/>
            <a:ext cx="114808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0"/>
            <a:ext cx="112776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51600" y="1371600"/>
            <a:ext cx="5537200" cy="5257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04800"/>
            <a:ext cx="10261600" cy="603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3716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4076700"/>
            <a:ext cx="55372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245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10363200" cy="5105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371600"/>
            <a:ext cx="553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  <p:sldLayoutId id="2147483650" r:id="rId17"/>
    <p:sldLayoutId id="214748364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ＭＳ Ｐゴシック" pitchFamily="-12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  <a:cs typeface="ＭＳ Ｐゴシック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pitchFamily="-12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http://ww2.kqed.org/science/wp-content/uploads/sites/35/2015/07/Kilobots-v3.00_00_40_26.Still006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https://images.ctfassets.net/cnu0m8re1exe/4cZuEYhcHcK6kesb3sHrr7/6237a44e8aed0db30883340892989e0c/Drone_Swarm.jpg?fm=jpg&amp;fl=progressive&amp;w=660&amp;h=433&amp;fit=fil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LVCGEmkJs0?start=22&amp;feature=oembed" TargetMode="Externa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8gjm2HALEM?feature=oembed" TargetMode="Externa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XbBu2jzMyA?feature=oembed" TargetMode="Externa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6RIExTOxXkU?start=12&amp;feature=oembed" TargetMode="Externa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JTujhn1feE?start=14&amp;feature=oembed" TargetMode="Externa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LEZgCRmpJU?feature=oembed" TargetMode="Externa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oblsa8OBi8?start=205&amp;feature=oembed" TargetMode="Externa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paSXwpKzGk?feature=oembed" TargetMode="Externa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Pul9WKQ6oQ?feature=oembed" TargetMode="Externa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LEZgCRmpJU?feature=oembed" TargetMode="Externa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k5lBp9MizQ?feature=oembed" TargetMode="Externa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IxAlVXtqpg?feature=oembed" TargetMode="Externa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voj62CElmE?feature=oembed" TargetMode="External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4630"/>
          </a:solidFill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dirty="0"/>
          </a:p>
        </p:txBody>
      </p:sp>
      <p:sp>
        <p:nvSpPr>
          <p:cNvPr id="21506" name="Line 4"/>
          <p:cNvSpPr>
            <a:spLocks noChangeShapeType="1"/>
          </p:cNvSpPr>
          <p:nvPr/>
        </p:nvSpPr>
        <p:spPr bwMode="auto">
          <a:xfrm>
            <a:off x="1600200" y="2810926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1524000" y="762000"/>
            <a:ext cx="9144000" cy="1219200"/>
          </a:xfrm>
          <a:prstGeom prst="rect">
            <a:avLst/>
          </a:prstGeom>
          <a:noFill/>
          <a:ln w="152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726212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</a:rPr>
              <a:t>ECE693H, Spring 2025: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Multi-robot System Design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1600200" y="5262597"/>
            <a:ext cx="8991600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3192125" y="656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4FBA15B-261F-2B43-B01A-B415FBF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658737"/>
            <a:ext cx="7772400" cy="1798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ＭＳ Ｐゴシック" pitchFamily="-123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-123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sz="3600" b="1" kern="0" dirty="0">
                <a:solidFill>
                  <a:srgbClr val="FFFFFF"/>
                </a:solidFill>
              </a:rPr>
              <a:t>Dr. Daniel Drew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BFE827-9EE4-D34F-B334-837A8846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9" y="3817527"/>
            <a:ext cx="24336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B7C601-1891-C248-9E6E-AEEC367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423" y="2665142"/>
            <a:ext cx="250104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FDCB474-CE19-F540-8E2B-0EEE7FFB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BDB46-9487-19F9-2618-7A6D407E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10" y="5474277"/>
            <a:ext cx="2585915" cy="120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B7D79-3C0A-A11D-26AB-C1200B271036}"/>
              </a:ext>
            </a:extLst>
          </p:cNvPr>
          <p:cNvSpPr txBox="1"/>
          <p:nvPr/>
        </p:nvSpPr>
        <p:spPr>
          <a:xfrm>
            <a:off x="2391043" y="2207262"/>
            <a:ext cx="740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“Multi-robot Systems 1”</a:t>
            </a:r>
            <a:endParaRPr lang="en-US" sz="3600" dirty="0"/>
          </a:p>
        </p:txBody>
      </p:sp>
      <p:pic>
        <p:nvPicPr>
          <p:cNvPr id="4" name="Picture 1" descr="This Swarm of Search and Rescue Drones Can Explore Without Human Help |  Discover Magazine">
            <a:extLst>
              <a:ext uri="{FF2B5EF4-FFF2-40B4-BE49-F238E27FC236}">
                <a16:creationId xmlns:a16="http://schemas.microsoft.com/office/drawing/2014/main" id="{C9C1618B-547C-D87B-8E3F-7132626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>
            <a:fillRect/>
          </a:stretch>
        </p:blipFill>
        <p:spPr bwMode="auto">
          <a:xfrm>
            <a:off x="1600200" y="2912870"/>
            <a:ext cx="2861081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an A Thousand Tiny Swarming Robots Outsmart Nature? | KQED">
            <a:extLst>
              <a:ext uri="{FF2B5EF4-FFF2-40B4-BE49-F238E27FC236}">
                <a16:creationId xmlns:a16="http://schemas.microsoft.com/office/drawing/2014/main" id="{88B4B8CC-A230-CBA2-9916-C760C321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3"/>
          <a:stretch>
            <a:fillRect/>
          </a:stretch>
        </p:blipFill>
        <p:spPr bwMode="auto">
          <a:xfrm>
            <a:off x="4461281" y="2912870"/>
            <a:ext cx="3400907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iko Hamann on LinkedIn: Division of Labor in Robot Swarms with Minimize  Surprise">
            <a:extLst>
              <a:ext uri="{FF2B5EF4-FFF2-40B4-BE49-F238E27FC236}">
                <a16:creationId xmlns:a16="http://schemas.microsoft.com/office/drawing/2014/main" id="{E0E2D1B6-6D8D-9657-B525-1AAC64EB8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4275"/>
          <a:stretch/>
        </p:blipFill>
        <p:spPr bwMode="auto">
          <a:xfrm>
            <a:off x="7440071" y="2912870"/>
            <a:ext cx="3148554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D8E12-8C90-A5FE-3B9B-EC9807F0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2ECCCDA-8FC5-DC00-3330-02C65948C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4E0F846-8574-CAAC-D1CB-57DB7A628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A5BCE268-9B12-58C8-5D9A-4E73E7EB4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vs Multi-robot Systems</a:t>
            </a:r>
          </a:p>
        </p:txBody>
      </p:sp>
      <p:pic>
        <p:nvPicPr>
          <p:cNvPr id="11" name="Picture 2" descr="Features · User Manual">
            <a:extLst>
              <a:ext uri="{FF2B5EF4-FFF2-40B4-BE49-F238E27FC236}">
                <a16:creationId xmlns:a16="http://schemas.microsoft.com/office/drawing/2014/main" id="{DE070C00-11E5-0512-7EAA-4931571AE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286871" y="2812387"/>
            <a:ext cx="1549165" cy="21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eatures · User Manual">
            <a:extLst>
              <a:ext uri="{FF2B5EF4-FFF2-40B4-BE49-F238E27FC236}">
                <a16:creationId xmlns:a16="http://schemas.microsoft.com/office/drawing/2014/main" id="{E813E04F-8902-D906-7E72-5A6B05D4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2026193" y="2527995"/>
            <a:ext cx="1322293" cy="180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eatures · User Manual">
            <a:extLst>
              <a:ext uri="{FF2B5EF4-FFF2-40B4-BE49-F238E27FC236}">
                <a16:creationId xmlns:a16="http://schemas.microsoft.com/office/drawing/2014/main" id="{1E907ED7-2CBE-6497-A5B7-068EC8145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3540597" y="2777462"/>
            <a:ext cx="1549165" cy="21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AD3F39-3C8C-0523-A083-2DC12C48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666" y="1707776"/>
            <a:ext cx="5842122" cy="3734919"/>
          </a:xfrm>
          <a:custGeom>
            <a:avLst/>
            <a:gdLst>
              <a:gd name="connsiteX0" fmla="*/ 0 w 5842122"/>
              <a:gd name="connsiteY0" fmla="*/ 0 h 3734919"/>
              <a:gd name="connsiteX1" fmla="*/ 525791 w 5842122"/>
              <a:gd name="connsiteY1" fmla="*/ 0 h 3734919"/>
              <a:gd name="connsiteX2" fmla="*/ 1168424 w 5842122"/>
              <a:gd name="connsiteY2" fmla="*/ 0 h 3734919"/>
              <a:gd name="connsiteX3" fmla="*/ 1635794 w 5842122"/>
              <a:gd name="connsiteY3" fmla="*/ 0 h 3734919"/>
              <a:gd name="connsiteX4" fmla="*/ 2220006 w 5842122"/>
              <a:gd name="connsiteY4" fmla="*/ 0 h 3734919"/>
              <a:gd name="connsiteX5" fmla="*/ 2862640 w 5842122"/>
              <a:gd name="connsiteY5" fmla="*/ 0 h 3734919"/>
              <a:gd name="connsiteX6" fmla="*/ 3271588 w 5842122"/>
              <a:gd name="connsiteY6" fmla="*/ 0 h 3734919"/>
              <a:gd name="connsiteX7" fmla="*/ 3680537 w 5842122"/>
              <a:gd name="connsiteY7" fmla="*/ 0 h 3734919"/>
              <a:gd name="connsiteX8" fmla="*/ 4381592 w 5842122"/>
              <a:gd name="connsiteY8" fmla="*/ 0 h 3734919"/>
              <a:gd name="connsiteX9" fmla="*/ 4965804 w 5842122"/>
              <a:gd name="connsiteY9" fmla="*/ 0 h 3734919"/>
              <a:gd name="connsiteX10" fmla="*/ 5842122 w 5842122"/>
              <a:gd name="connsiteY10" fmla="*/ 0 h 3734919"/>
              <a:gd name="connsiteX11" fmla="*/ 5842122 w 5842122"/>
              <a:gd name="connsiteY11" fmla="*/ 533560 h 3734919"/>
              <a:gd name="connsiteX12" fmla="*/ 5842122 w 5842122"/>
              <a:gd name="connsiteY12" fmla="*/ 1104469 h 3734919"/>
              <a:gd name="connsiteX13" fmla="*/ 5842122 w 5842122"/>
              <a:gd name="connsiteY13" fmla="*/ 1563330 h 3734919"/>
              <a:gd name="connsiteX14" fmla="*/ 5842122 w 5842122"/>
              <a:gd name="connsiteY14" fmla="*/ 2096890 h 3734919"/>
              <a:gd name="connsiteX15" fmla="*/ 5842122 w 5842122"/>
              <a:gd name="connsiteY15" fmla="*/ 2518403 h 3734919"/>
              <a:gd name="connsiteX16" fmla="*/ 5842122 w 5842122"/>
              <a:gd name="connsiteY16" fmla="*/ 3126661 h 3734919"/>
              <a:gd name="connsiteX17" fmla="*/ 5842122 w 5842122"/>
              <a:gd name="connsiteY17" fmla="*/ 3734919 h 3734919"/>
              <a:gd name="connsiteX18" fmla="*/ 5141067 w 5842122"/>
              <a:gd name="connsiteY18" fmla="*/ 3734919 h 3734919"/>
              <a:gd name="connsiteX19" fmla="*/ 4498434 w 5842122"/>
              <a:gd name="connsiteY19" fmla="*/ 3734919 h 3734919"/>
              <a:gd name="connsiteX20" fmla="*/ 4031064 w 5842122"/>
              <a:gd name="connsiteY20" fmla="*/ 3734919 h 3734919"/>
              <a:gd name="connsiteX21" fmla="*/ 3330010 w 5842122"/>
              <a:gd name="connsiteY21" fmla="*/ 3734919 h 3734919"/>
              <a:gd name="connsiteX22" fmla="*/ 2745797 w 5842122"/>
              <a:gd name="connsiteY22" fmla="*/ 3734919 h 3734919"/>
              <a:gd name="connsiteX23" fmla="*/ 2336849 w 5842122"/>
              <a:gd name="connsiteY23" fmla="*/ 3734919 h 3734919"/>
              <a:gd name="connsiteX24" fmla="*/ 1752637 w 5842122"/>
              <a:gd name="connsiteY24" fmla="*/ 3734919 h 3734919"/>
              <a:gd name="connsiteX25" fmla="*/ 1226846 w 5842122"/>
              <a:gd name="connsiteY25" fmla="*/ 3734919 h 3734919"/>
              <a:gd name="connsiteX26" fmla="*/ 701055 w 5842122"/>
              <a:gd name="connsiteY26" fmla="*/ 3734919 h 3734919"/>
              <a:gd name="connsiteX27" fmla="*/ 0 w 5842122"/>
              <a:gd name="connsiteY27" fmla="*/ 3734919 h 3734919"/>
              <a:gd name="connsiteX28" fmla="*/ 0 w 5842122"/>
              <a:gd name="connsiteY28" fmla="*/ 3238708 h 3734919"/>
              <a:gd name="connsiteX29" fmla="*/ 0 w 5842122"/>
              <a:gd name="connsiteY29" fmla="*/ 2667799 h 3734919"/>
              <a:gd name="connsiteX30" fmla="*/ 0 w 5842122"/>
              <a:gd name="connsiteY30" fmla="*/ 2171589 h 3734919"/>
              <a:gd name="connsiteX31" fmla="*/ 0 w 5842122"/>
              <a:gd name="connsiteY31" fmla="*/ 1750076 h 3734919"/>
              <a:gd name="connsiteX32" fmla="*/ 0 w 5842122"/>
              <a:gd name="connsiteY32" fmla="*/ 1253866 h 3734919"/>
              <a:gd name="connsiteX33" fmla="*/ 0 w 5842122"/>
              <a:gd name="connsiteY33" fmla="*/ 682957 h 3734919"/>
              <a:gd name="connsiteX34" fmla="*/ 0 w 5842122"/>
              <a:gd name="connsiteY34" fmla="*/ 0 h 373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42122" h="3734919" fill="none" extrusionOk="0">
                <a:moveTo>
                  <a:pt x="0" y="0"/>
                </a:moveTo>
                <a:cubicBezTo>
                  <a:pt x="194332" y="-8376"/>
                  <a:pt x="310766" y="2446"/>
                  <a:pt x="525791" y="0"/>
                </a:cubicBezTo>
                <a:cubicBezTo>
                  <a:pt x="740816" y="-2446"/>
                  <a:pt x="981235" y="1020"/>
                  <a:pt x="1168424" y="0"/>
                </a:cubicBezTo>
                <a:cubicBezTo>
                  <a:pt x="1355613" y="-1020"/>
                  <a:pt x="1448739" y="3797"/>
                  <a:pt x="1635794" y="0"/>
                </a:cubicBezTo>
                <a:cubicBezTo>
                  <a:pt x="1822849" y="-3797"/>
                  <a:pt x="1957741" y="31840"/>
                  <a:pt x="2220006" y="0"/>
                </a:cubicBezTo>
                <a:cubicBezTo>
                  <a:pt x="2482271" y="-31840"/>
                  <a:pt x="2691656" y="21553"/>
                  <a:pt x="2862640" y="0"/>
                </a:cubicBezTo>
                <a:cubicBezTo>
                  <a:pt x="3033624" y="-21553"/>
                  <a:pt x="3108530" y="28367"/>
                  <a:pt x="3271588" y="0"/>
                </a:cubicBezTo>
                <a:cubicBezTo>
                  <a:pt x="3434646" y="-28367"/>
                  <a:pt x="3481506" y="21230"/>
                  <a:pt x="3680537" y="0"/>
                </a:cubicBezTo>
                <a:cubicBezTo>
                  <a:pt x="3879568" y="-21230"/>
                  <a:pt x="4199323" y="3831"/>
                  <a:pt x="4381592" y="0"/>
                </a:cubicBezTo>
                <a:cubicBezTo>
                  <a:pt x="4563861" y="-3831"/>
                  <a:pt x="4811691" y="17097"/>
                  <a:pt x="4965804" y="0"/>
                </a:cubicBezTo>
                <a:cubicBezTo>
                  <a:pt x="5119917" y="-17097"/>
                  <a:pt x="5546450" y="47840"/>
                  <a:pt x="5842122" y="0"/>
                </a:cubicBezTo>
                <a:cubicBezTo>
                  <a:pt x="5886376" y="176374"/>
                  <a:pt x="5789869" y="342726"/>
                  <a:pt x="5842122" y="533560"/>
                </a:cubicBezTo>
                <a:cubicBezTo>
                  <a:pt x="5894375" y="724394"/>
                  <a:pt x="5778160" y="906223"/>
                  <a:pt x="5842122" y="1104469"/>
                </a:cubicBezTo>
                <a:cubicBezTo>
                  <a:pt x="5906084" y="1302715"/>
                  <a:pt x="5833372" y="1447930"/>
                  <a:pt x="5842122" y="1563330"/>
                </a:cubicBezTo>
                <a:cubicBezTo>
                  <a:pt x="5850872" y="1678730"/>
                  <a:pt x="5826502" y="1978203"/>
                  <a:pt x="5842122" y="2096890"/>
                </a:cubicBezTo>
                <a:cubicBezTo>
                  <a:pt x="5857742" y="2215577"/>
                  <a:pt x="5818562" y="2383914"/>
                  <a:pt x="5842122" y="2518403"/>
                </a:cubicBezTo>
                <a:cubicBezTo>
                  <a:pt x="5865682" y="2652892"/>
                  <a:pt x="5780582" y="2944015"/>
                  <a:pt x="5842122" y="3126661"/>
                </a:cubicBezTo>
                <a:cubicBezTo>
                  <a:pt x="5903662" y="3309307"/>
                  <a:pt x="5827526" y="3567729"/>
                  <a:pt x="5842122" y="3734919"/>
                </a:cubicBezTo>
                <a:cubicBezTo>
                  <a:pt x="5555589" y="3769696"/>
                  <a:pt x="5484569" y="3675207"/>
                  <a:pt x="5141067" y="3734919"/>
                </a:cubicBezTo>
                <a:cubicBezTo>
                  <a:pt x="4797565" y="3794631"/>
                  <a:pt x="4702098" y="3685660"/>
                  <a:pt x="4498434" y="3734919"/>
                </a:cubicBezTo>
                <a:cubicBezTo>
                  <a:pt x="4294770" y="3784178"/>
                  <a:pt x="4237620" y="3708880"/>
                  <a:pt x="4031064" y="3734919"/>
                </a:cubicBezTo>
                <a:cubicBezTo>
                  <a:pt x="3824508" y="3760958"/>
                  <a:pt x="3669127" y="3664173"/>
                  <a:pt x="3330010" y="3734919"/>
                </a:cubicBezTo>
                <a:cubicBezTo>
                  <a:pt x="2990893" y="3805665"/>
                  <a:pt x="3010534" y="3674380"/>
                  <a:pt x="2745797" y="3734919"/>
                </a:cubicBezTo>
                <a:cubicBezTo>
                  <a:pt x="2481060" y="3795458"/>
                  <a:pt x="2450910" y="3730094"/>
                  <a:pt x="2336849" y="3734919"/>
                </a:cubicBezTo>
                <a:cubicBezTo>
                  <a:pt x="2222788" y="3739744"/>
                  <a:pt x="1940958" y="3694650"/>
                  <a:pt x="1752637" y="3734919"/>
                </a:cubicBezTo>
                <a:cubicBezTo>
                  <a:pt x="1564316" y="3775188"/>
                  <a:pt x="1359394" y="3678602"/>
                  <a:pt x="1226846" y="3734919"/>
                </a:cubicBezTo>
                <a:cubicBezTo>
                  <a:pt x="1094298" y="3791236"/>
                  <a:pt x="858308" y="3720798"/>
                  <a:pt x="701055" y="3734919"/>
                </a:cubicBezTo>
                <a:cubicBezTo>
                  <a:pt x="543802" y="3749040"/>
                  <a:pt x="154858" y="3681855"/>
                  <a:pt x="0" y="3734919"/>
                </a:cubicBezTo>
                <a:cubicBezTo>
                  <a:pt x="-10208" y="3523198"/>
                  <a:pt x="23816" y="3407217"/>
                  <a:pt x="0" y="3238708"/>
                </a:cubicBezTo>
                <a:cubicBezTo>
                  <a:pt x="-23816" y="3070199"/>
                  <a:pt x="18757" y="2785916"/>
                  <a:pt x="0" y="2667799"/>
                </a:cubicBezTo>
                <a:cubicBezTo>
                  <a:pt x="-18757" y="2549682"/>
                  <a:pt x="52920" y="2389194"/>
                  <a:pt x="0" y="2171589"/>
                </a:cubicBezTo>
                <a:cubicBezTo>
                  <a:pt x="-52920" y="1953984"/>
                  <a:pt x="42344" y="1868406"/>
                  <a:pt x="0" y="1750076"/>
                </a:cubicBezTo>
                <a:cubicBezTo>
                  <a:pt x="-42344" y="1631746"/>
                  <a:pt x="16209" y="1403067"/>
                  <a:pt x="0" y="1253866"/>
                </a:cubicBezTo>
                <a:cubicBezTo>
                  <a:pt x="-16209" y="1104665"/>
                  <a:pt x="37470" y="807059"/>
                  <a:pt x="0" y="682957"/>
                </a:cubicBezTo>
                <a:cubicBezTo>
                  <a:pt x="-37470" y="558855"/>
                  <a:pt x="27870" y="184364"/>
                  <a:pt x="0" y="0"/>
                </a:cubicBezTo>
                <a:close/>
              </a:path>
              <a:path w="5842122" h="3734919" stroke="0" extrusionOk="0">
                <a:moveTo>
                  <a:pt x="0" y="0"/>
                </a:moveTo>
                <a:cubicBezTo>
                  <a:pt x="143850" y="-12643"/>
                  <a:pt x="371688" y="40523"/>
                  <a:pt x="525791" y="0"/>
                </a:cubicBezTo>
                <a:cubicBezTo>
                  <a:pt x="679894" y="-40523"/>
                  <a:pt x="846581" y="8023"/>
                  <a:pt x="934740" y="0"/>
                </a:cubicBezTo>
                <a:cubicBezTo>
                  <a:pt x="1022899" y="-8023"/>
                  <a:pt x="1312085" y="36321"/>
                  <a:pt x="1635794" y="0"/>
                </a:cubicBezTo>
                <a:cubicBezTo>
                  <a:pt x="1959503" y="-36321"/>
                  <a:pt x="2005422" y="26772"/>
                  <a:pt x="2161585" y="0"/>
                </a:cubicBezTo>
                <a:cubicBezTo>
                  <a:pt x="2317748" y="-26772"/>
                  <a:pt x="2446508" y="41068"/>
                  <a:pt x="2687376" y="0"/>
                </a:cubicBezTo>
                <a:cubicBezTo>
                  <a:pt x="2928244" y="-41068"/>
                  <a:pt x="3059907" y="33638"/>
                  <a:pt x="3388431" y="0"/>
                </a:cubicBezTo>
                <a:cubicBezTo>
                  <a:pt x="3716956" y="-33638"/>
                  <a:pt x="3701669" y="28787"/>
                  <a:pt x="3855801" y="0"/>
                </a:cubicBezTo>
                <a:cubicBezTo>
                  <a:pt x="4009933" y="-28787"/>
                  <a:pt x="4347310" y="10200"/>
                  <a:pt x="4556855" y="0"/>
                </a:cubicBezTo>
                <a:cubicBezTo>
                  <a:pt x="4766400" y="-10200"/>
                  <a:pt x="4916965" y="55305"/>
                  <a:pt x="5257910" y="0"/>
                </a:cubicBezTo>
                <a:cubicBezTo>
                  <a:pt x="5598855" y="-55305"/>
                  <a:pt x="5584007" y="46038"/>
                  <a:pt x="5842122" y="0"/>
                </a:cubicBezTo>
                <a:cubicBezTo>
                  <a:pt x="5888357" y="288453"/>
                  <a:pt x="5833390" y="352233"/>
                  <a:pt x="5842122" y="608258"/>
                </a:cubicBezTo>
                <a:cubicBezTo>
                  <a:pt x="5850854" y="864283"/>
                  <a:pt x="5783091" y="1055797"/>
                  <a:pt x="5842122" y="1179167"/>
                </a:cubicBezTo>
                <a:cubicBezTo>
                  <a:pt x="5901153" y="1302537"/>
                  <a:pt x="5811213" y="1492568"/>
                  <a:pt x="5842122" y="1600680"/>
                </a:cubicBezTo>
                <a:cubicBezTo>
                  <a:pt x="5873031" y="1708792"/>
                  <a:pt x="5831710" y="1872279"/>
                  <a:pt x="5842122" y="2134239"/>
                </a:cubicBezTo>
                <a:cubicBezTo>
                  <a:pt x="5852534" y="2396199"/>
                  <a:pt x="5778138" y="2415222"/>
                  <a:pt x="5842122" y="2667799"/>
                </a:cubicBezTo>
                <a:cubicBezTo>
                  <a:pt x="5906106" y="2920376"/>
                  <a:pt x="5835310" y="3065857"/>
                  <a:pt x="5842122" y="3201359"/>
                </a:cubicBezTo>
                <a:cubicBezTo>
                  <a:pt x="5848934" y="3336861"/>
                  <a:pt x="5786987" y="3563965"/>
                  <a:pt x="5842122" y="3734919"/>
                </a:cubicBezTo>
                <a:cubicBezTo>
                  <a:pt x="5628502" y="3802564"/>
                  <a:pt x="5502313" y="3672879"/>
                  <a:pt x="5199489" y="3734919"/>
                </a:cubicBezTo>
                <a:cubicBezTo>
                  <a:pt x="4896665" y="3796959"/>
                  <a:pt x="4960340" y="3725330"/>
                  <a:pt x="4790540" y="3734919"/>
                </a:cubicBezTo>
                <a:cubicBezTo>
                  <a:pt x="4620740" y="3744508"/>
                  <a:pt x="4471550" y="3733354"/>
                  <a:pt x="4323170" y="3734919"/>
                </a:cubicBezTo>
                <a:cubicBezTo>
                  <a:pt x="4174790" y="3736484"/>
                  <a:pt x="3782755" y="3691074"/>
                  <a:pt x="3622116" y="3734919"/>
                </a:cubicBezTo>
                <a:cubicBezTo>
                  <a:pt x="3461477" y="3778764"/>
                  <a:pt x="3307163" y="3690828"/>
                  <a:pt x="3037903" y="3734919"/>
                </a:cubicBezTo>
                <a:cubicBezTo>
                  <a:pt x="2768643" y="3779010"/>
                  <a:pt x="2780869" y="3702427"/>
                  <a:pt x="2570534" y="3734919"/>
                </a:cubicBezTo>
                <a:cubicBezTo>
                  <a:pt x="2360199" y="3767411"/>
                  <a:pt x="2190792" y="3670656"/>
                  <a:pt x="1986321" y="3734919"/>
                </a:cubicBezTo>
                <a:cubicBezTo>
                  <a:pt x="1781850" y="3799182"/>
                  <a:pt x="1705089" y="3696467"/>
                  <a:pt x="1577373" y="3734919"/>
                </a:cubicBezTo>
                <a:cubicBezTo>
                  <a:pt x="1449657" y="3773371"/>
                  <a:pt x="1259803" y="3730267"/>
                  <a:pt x="1168424" y="3734919"/>
                </a:cubicBezTo>
                <a:cubicBezTo>
                  <a:pt x="1077045" y="3739571"/>
                  <a:pt x="831004" y="3678785"/>
                  <a:pt x="584212" y="3734919"/>
                </a:cubicBezTo>
                <a:cubicBezTo>
                  <a:pt x="337420" y="3791053"/>
                  <a:pt x="242747" y="3676909"/>
                  <a:pt x="0" y="3734919"/>
                </a:cubicBezTo>
                <a:cubicBezTo>
                  <a:pt x="-50470" y="3595141"/>
                  <a:pt x="4043" y="3374681"/>
                  <a:pt x="0" y="3164010"/>
                </a:cubicBezTo>
                <a:cubicBezTo>
                  <a:pt x="-4043" y="2953339"/>
                  <a:pt x="374" y="2786376"/>
                  <a:pt x="0" y="2667799"/>
                </a:cubicBezTo>
                <a:cubicBezTo>
                  <a:pt x="-374" y="2549222"/>
                  <a:pt x="6451" y="2347041"/>
                  <a:pt x="0" y="2246287"/>
                </a:cubicBezTo>
                <a:cubicBezTo>
                  <a:pt x="-6451" y="2145533"/>
                  <a:pt x="2238" y="1819703"/>
                  <a:pt x="0" y="1675378"/>
                </a:cubicBezTo>
                <a:cubicBezTo>
                  <a:pt x="-2238" y="1531053"/>
                  <a:pt x="16116" y="1411196"/>
                  <a:pt x="0" y="1216516"/>
                </a:cubicBezTo>
                <a:cubicBezTo>
                  <a:pt x="-16116" y="1021836"/>
                  <a:pt x="28208" y="840395"/>
                  <a:pt x="0" y="645607"/>
                </a:cubicBezTo>
                <a:cubicBezTo>
                  <a:pt x="-28208" y="450819"/>
                  <a:pt x="33560" y="134161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2E69F-694C-4B59-3854-C73279DB864F}"/>
              </a:ext>
            </a:extLst>
          </p:cNvPr>
          <p:cNvSpPr txBox="1"/>
          <p:nvPr/>
        </p:nvSpPr>
        <p:spPr>
          <a:xfrm>
            <a:off x="1021280" y="5752585"/>
            <a:ext cx="1074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“Do it all again”, while considering: </a:t>
            </a:r>
          </a:p>
          <a:p>
            <a:r>
              <a:rPr lang="en-US" sz="2800" dirty="0"/>
              <a:t>multi-robot interactions; compounding probabilities; scaling issues</a:t>
            </a:r>
          </a:p>
        </p:txBody>
      </p:sp>
    </p:spTree>
    <p:extLst>
      <p:ext uri="{BB962C8B-B14F-4D97-AF65-F5344CB8AC3E}">
        <p14:creationId xmlns:p14="http://schemas.microsoft.com/office/powerpoint/2010/main" val="169110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2862-8252-03AB-F385-C0183F78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33D8EC3-7404-10AE-FD94-45FBACADF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39DDEAE-B2D9-7586-B93D-7DF1ACD6C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AD9415D-8B66-E1DD-0BA8-E2D0CA251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Advantages of MRS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850F03-5492-D8B8-9B0C-F72248D4D0F9}"/>
              </a:ext>
            </a:extLst>
          </p:cNvPr>
          <p:cNvGrpSpPr/>
          <p:nvPr/>
        </p:nvGrpSpPr>
        <p:grpSpPr>
          <a:xfrm>
            <a:off x="256145" y="2608062"/>
            <a:ext cx="6901771" cy="2305052"/>
            <a:chOff x="256145" y="2608062"/>
            <a:chExt cx="6901771" cy="23050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14CF54-4201-C99F-9EE1-313A55B03295}"/>
                </a:ext>
              </a:extLst>
            </p:cNvPr>
            <p:cNvSpPr txBox="1"/>
            <p:nvPr/>
          </p:nvSpPr>
          <p:spPr>
            <a:xfrm>
              <a:off x="256145" y="2608062"/>
              <a:ext cx="6724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Redundancy: </a:t>
              </a:r>
              <a:r>
                <a:rPr lang="en-US" sz="2800" dirty="0"/>
                <a:t>Fault and failure tolerance</a:t>
              </a:r>
            </a:p>
          </p:txBody>
        </p:sp>
        <p:pic>
          <p:nvPicPr>
            <p:cNvPr id="7170" name="Picture 2" descr="Frontiers | Multi-robot cooperative autonomous exploration via task  allocation in terrestrial environments">
              <a:extLst>
                <a:ext uri="{FF2B5EF4-FFF2-40B4-BE49-F238E27FC236}">
                  <a16:creationId xmlns:a16="http://schemas.microsoft.com/office/drawing/2014/main" id="{DEDA0A5D-FED2-1E23-EC11-D4229E4D4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0" t="48335" r="1176" b="10405"/>
            <a:stretch/>
          </p:blipFill>
          <p:spPr bwMode="auto">
            <a:xfrm>
              <a:off x="267037" y="3208082"/>
              <a:ext cx="6890879" cy="1705032"/>
            </a:xfrm>
            <a:custGeom>
              <a:avLst/>
              <a:gdLst>
                <a:gd name="connsiteX0" fmla="*/ 0 w 6890879"/>
                <a:gd name="connsiteY0" fmla="*/ 0 h 1705032"/>
                <a:gd name="connsiteX1" fmla="*/ 505331 w 6890879"/>
                <a:gd name="connsiteY1" fmla="*/ 0 h 1705032"/>
                <a:gd name="connsiteX2" fmla="*/ 872845 w 6890879"/>
                <a:gd name="connsiteY2" fmla="*/ 0 h 1705032"/>
                <a:gd name="connsiteX3" fmla="*/ 1584902 w 6890879"/>
                <a:gd name="connsiteY3" fmla="*/ 0 h 1705032"/>
                <a:gd name="connsiteX4" fmla="*/ 2090233 w 6890879"/>
                <a:gd name="connsiteY4" fmla="*/ 0 h 1705032"/>
                <a:gd name="connsiteX5" fmla="*/ 2595564 w 6890879"/>
                <a:gd name="connsiteY5" fmla="*/ 0 h 1705032"/>
                <a:gd name="connsiteX6" fmla="*/ 3307622 w 6890879"/>
                <a:gd name="connsiteY6" fmla="*/ 0 h 1705032"/>
                <a:gd name="connsiteX7" fmla="*/ 3744044 w 6890879"/>
                <a:gd name="connsiteY7" fmla="*/ 0 h 1705032"/>
                <a:gd name="connsiteX8" fmla="*/ 4456102 w 6890879"/>
                <a:gd name="connsiteY8" fmla="*/ 0 h 1705032"/>
                <a:gd name="connsiteX9" fmla="*/ 5168159 w 6890879"/>
                <a:gd name="connsiteY9" fmla="*/ 0 h 1705032"/>
                <a:gd name="connsiteX10" fmla="*/ 5742399 w 6890879"/>
                <a:gd name="connsiteY10" fmla="*/ 0 h 1705032"/>
                <a:gd name="connsiteX11" fmla="*/ 6890879 w 6890879"/>
                <a:gd name="connsiteY11" fmla="*/ 0 h 1705032"/>
                <a:gd name="connsiteX12" fmla="*/ 6890879 w 6890879"/>
                <a:gd name="connsiteY12" fmla="*/ 551294 h 1705032"/>
                <a:gd name="connsiteX13" fmla="*/ 6890879 w 6890879"/>
                <a:gd name="connsiteY13" fmla="*/ 1068487 h 1705032"/>
                <a:gd name="connsiteX14" fmla="*/ 6890879 w 6890879"/>
                <a:gd name="connsiteY14" fmla="*/ 1705032 h 1705032"/>
                <a:gd name="connsiteX15" fmla="*/ 6316639 w 6890879"/>
                <a:gd name="connsiteY15" fmla="*/ 1705032 h 1705032"/>
                <a:gd name="connsiteX16" fmla="*/ 5742399 w 6890879"/>
                <a:gd name="connsiteY16" fmla="*/ 1705032 h 1705032"/>
                <a:gd name="connsiteX17" fmla="*/ 5030342 w 6890879"/>
                <a:gd name="connsiteY17" fmla="*/ 1705032 h 1705032"/>
                <a:gd name="connsiteX18" fmla="*/ 4456102 w 6890879"/>
                <a:gd name="connsiteY18" fmla="*/ 1705032 h 1705032"/>
                <a:gd name="connsiteX19" fmla="*/ 4088588 w 6890879"/>
                <a:gd name="connsiteY19" fmla="*/ 1705032 h 1705032"/>
                <a:gd name="connsiteX20" fmla="*/ 3652166 w 6890879"/>
                <a:gd name="connsiteY20" fmla="*/ 1705032 h 1705032"/>
                <a:gd name="connsiteX21" fmla="*/ 2940108 w 6890879"/>
                <a:gd name="connsiteY21" fmla="*/ 1705032 h 1705032"/>
                <a:gd name="connsiteX22" fmla="*/ 2365868 w 6890879"/>
                <a:gd name="connsiteY22" fmla="*/ 1705032 h 1705032"/>
                <a:gd name="connsiteX23" fmla="*/ 1929446 w 6890879"/>
                <a:gd name="connsiteY23" fmla="*/ 1705032 h 1705032"/>
                <a:gd name="connsiteX24" fmla="*/ 1355206 w 6890879"/>
                <a:gd name="connsiteY24" fmla="*/ 1705032 h 1705032"/>
                <a:gd name="connsiteX25" fmla="*/ 987693 w 6890879"/>
                <a:gd name="connsiteY25" fmla="*/ 1705032 h 1705032"/>
                <a:gd name="connsiteX26" fmla="*/ 620179 w 6890879"/>
                <a:gd name="connsiteY26" fmla="*/ 1705032 h 1705032"/>
                <a:gd name="connsiteX27" fmla="*/ 0 w 6890879"/>
                <a:gd name="connsiteY27" fmla="*/ 1705032 h 1705032"/>
                <a:gd name="connsiteX28" fmla="*/ 0 w 6890879"/>
                <a:gd name="connsiteY28" fmla="*/ 1170789 h 1705032"/>
                <a:gd name="connsiteX29" fmla="*/ 0 w 6890879"/>
                <a:gd name="connsiteY29" fmla="*/ 568344 h 1705032"/>
                <a:gd name="connsiteX30" fmla="*/ 0 w 6890879"/>
                <a:gd name="connsiteY30" fmla="*/ 0 h 170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890879" h="1705032" extrusionOk="0">
                  <a:moveTo>
                    <a:pt x="0" y="0"/>
                  </a:moveTo>
                  <a:cubicBezTo>
                    <a:pt x="179242" y="-12304"/>
                    <a:pt x="265475" y="59901"/>
                    <a:pt x="505331" y="0"/>
                  </a:cubicBezTo>
                  <a:cubicBezTo>
                    <a:pt x="745187" y="-59901"/>
                    <a:pt x="733920" y="28947"/>
                    <a:pt x="872845" y="0"/>
                  </a:cubicBezTo>
                  <a:cubicBezTo>
                    <a:pt x="1011770" y="-28947"/>
                    <a:pt x="1370587" y="72021"/>
                    <a:pt x="1584902" y="0"/>
                  </a:cubicBezTo>
                  <a:cubicBezTo>
                    <a:pt x="1799217" y="-72021"/>
                    <a:pt x="1865728" y="17222"/>
                    <a:pt x="2090233" y="0"/>
                  </a:cubicBezTo>
                  <a:cubicBezTo>
                    <a:pt x="2314738" y="-17222"/>
                    <a:pt x="2389197" y="18670"/>
                    <a:pt x="2595564" y="0"/>
                  </a:cubicBezTo>
                  <a:cubicBezTo>
                    <a:pt x="2801931" y="-18670"/>
                    <a:pt x="3133718" y="56894"/>
                    <a:pt x="3307622" y="0"/>
                  </a:cubicBezTo>
                  <a:cubicBezTo>
                    <a:pt x="3481526" y="-56894"/>
                    <a:pt x="3568985" y="28481"/>
                    <a:pt x="3744044" y="0"/>
                  </a:cubicBezTo>
                  <a:cubicBezTo>
                    <a:pt x="3919103" y="-28481"/>
                    <a:pt x="4186711" y="23356"/>
                    <a:pt x="4456102" y="0"/>
                  </a:cubicBezTo>
                  <a:cubicBezTo>
                    <a:pt x="4725493" y="-23356"/>
                    <a:pt x="4897416" y="37910"/>
                    <a:pt x="5168159" y="0"/>
                  </a:cubicBezTo>
                  <a:cubicBezTo>
                    <a:pt x="5438902" y="-37910"/>
                    <a:pt x="5551429" y="56586"/>
                    <a:pt x="5742399" y="0"/>
                  </a:cubicBezTo>
                  <a:cubicBezTo>
                    <a:pt x="5933369" y="-56586"/>
                    <a:pt x="6446012" y="6760"/>
                    <a:pt x="6890879" y="0"/>
                  </a:cubicBezTo>
                  <a:cubicBezTo>
                    <a:pt x="6919066" y="246175"/>
                    <a:pt x="6868515" y="434294"/>
                    <a:pt x="6890879" y="551294"/>
                  </a:cubicBezTo>
                  <a:cubicBezTo>
                    <a:pt x="6913243" y="668294"/>
                    <a:pt x="6884188" y="810923"/>
                    <a:pt x="6890879" y="1068487"/>
                  </a:cubicBezTo>
                  <a:cubicBezTo>
                    <a:pt x="6897570" y="1326051"/>
                    <a:pt x="6832325" y="1481014"/>
                    <a:pt x="6890879" y="1705032"/>
                  </a:cubicBezTo>
                  <a:cubicBezTo>
                    <a:pt x="6690555" y="1762915"/>
                    <a:pt x="6437710" y="1690319"/>
                    <a:pt x="6316639" y="1705032"/>
                  </a:cubicBezTo>
                  <a:cubicBezTo>
                    <a:pt x="6195568" y="1719745"/>
                    <a:pt x="5932497" y="1651240"/>
                    <a:pt x="5742399" y="1705032"/>
                  </a:cubicBezTo>
                  <a:cubicBezTo>
                    <a:pt x="5552301" y="1758824"/>
                    <a:pt x="5295976" y="1634125"/>
                    <a:pt x="5030342" y="1705032"/>
                  </a:cubicBezTo>
                  <a:cubicBezTo>
                    <a:pt x="4764708" y="1775939"/>
                    <a:pt x="4668703" y="1642672"/>
                    <a:pt x="4456102" y="1705032"/>
                  </a:cubicBezTo>
                  <a:cubicBezTo>
                    <a:pt x="4243501" y="1767392"/>
                    <a:pt x="4203092" y="1688109"/>
                    <a:pt x="4088588" y="1705032"/>
                  </a:cubicBezTo>
                  <a:cubicBezTo>
                    <a:pt x="3974084" y="1721955"/>
                    <a:pt x="3747147" y="1678153"/>
                    <a:pt x="3652166" y="1705032"/>
                  </a:cubicBezTo>
                  <a:cubicBezTo>
                    <a:pt x="3557185" y="1731911"/>
                    <a:pt x="3159325" y="1668487"/>
                    <a:pt x="2940108" y="1705032"/>
                  </a:cubicBezTo>
                  <a:cubicBezTo>
                    <a:pt x="2720891" y="1741577"/>
                    <a:pt x="2571307" y="1682106"/>
                    <a:pt x="2365868" y="1705032"/>
                  </a:cubicBezTo>
                  <a:cubicBezTo>
                    <a:pt x="2160429" y="1727958"/>
                    <a:pt x="2122288" y="1677504"/>
                    <a:pt x="1929446" y="1705032"/>
                  </a:cubicBezTo>
                  <a:cubicBezTo>
                    <a:pt x="1736604" y="1732560"/>
                    <a:pt x="1639135" y="1702472"/>
                    <a:pt x="1355206" y="1705032"/>
                  </a:cubicBezTo>
                  <a:cubicBezTo>
                    <a:pt x="1071277" y="1707592"/>
                    <a:pt x="1151926" y="1693705"/>
                    <a:pt x="987693" y="1705032"/>
                  </a:cubicBezTo>
                  <a:cubicBezTo>
                    <a:pt x="823460" y="1716359"/>
                    <a:pt x="787711" y="1695444"/>
                    <a:pt x="620179" y="1705032"/>
                  </a:cubicBezTo>
                  <a:cubicBezTo>
                    <a:pt x="452647" y="1714620"/>
                    <a:pt x="239382" y="1667717"/>
                    <a:pt x="0" y="1705032"/>
                  </a:cubicBezTo>
                  <a:cubicBezTo>
                    <a:pt x="-60892" y="1488420"/>
                    <a:pt x="15026" y="1327097"/>
                    <a:pt x="0" y="1170789"/>
                  </a:cubicBezTo>
                  <a:cubicBezTo>
                    <a:pt x="-15026" y="1014481"/>
                    <a:pt x="67456" y="715083"/>
                    <a:pt x="0" y="568344"/>
                  </a:cubicBezTo>
                  <a:cubicBezTo>
                    <a:pt x="-67456" y="421606"/>
                    <a:pt x="25717" y="133643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170829-7FBA-05F7-C774-B4853782F4D0}"/>
              </a:ext>
            </a:extLst>
          </p:cNvPr>
          <p:cNvGrpSpPr/>
          <p:nvPr/>
        </p:nvGrpSpPr>
        <p:grpSpPr>
          <a:xfrm>
            <a:off x="416549" y="1111439"/>
            <a:ext cx="11311751" cy="3181382"/>
            <a:chOff x="416549" y="1111439"/>
            <a:chExt cx="11311751" cy="31813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3C9195-0FD6-1B63-B938-5B409DA40067}"/>
                </a:ext>
              </a:extLst>
            </p:cNvPr>
            <p:cNvSpPr txBox="1"/>
            <p:nvPr/>
          </p:nvSpPr>
          <p:spPr>
            <a:xfrm>
              <a:off x="416549" y="1370340"/>
              <a:ext cx="7091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Parallelization: </a:t>
              </a:r>
              <a:r>
                <a:rPr lang="en-US" sz="2800" dirty="0"/>
                <a:t>Spatial coverage efficiency</a:t>
              </a:r>
            </a:p>
          </p:txBody>
        </p:sp>
        <p:pic>
          <p:nvPicPr>
            <p:cNvPr id="7172" name="Picture 4" descr="b. Multi-robot navigation in RVIZ (final positions) | Download Scientific  Diagram">
              <a:extLst>
                <a:ext uri="{FF2B5EF4-FFF2-40B4-BE49-F238E27FC236}">
                  <a16:creationId xmlns:a16="http://schemas.microsoft.com/office/drawing/2014/main" id="{638A8336-E27E-631E-2FEF-CAFD65E9B7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6" t="21725" r="3713" b="1378"/>
            <a:stretch/>
          </p:blipFill>
          <p:spPr bwMode="auto">
            <a:xfrm>
              <a:off x="8025026" y="1339850"/>
              <a:ext cx="3703274" cy="2952971"/>
            </a:xfrm>
            <a:custGeom>
              <a:avLst/>
              <a:gdLst>
                <a:gd name="connsiteX0" fmla="*/ 0 w 3703274"/>
                <a:gd name="connsiteY0" fmla="*/ 0 h 2952971"/>
                <a:gd name="connsiteX1" fmla="*/ 492006 w 3703274"/>
                <a:gd name="connsiteY1" fmla="*/ 0 h 2952971"/>
                <a:gd name="connsiteX2" fmla="*/ 1021046 w 3703274"/>
                <a:gd name="connsiteY2" fmla="*/ 0 h 2952971"/>
                <a:gd name="connsiteX3" fmla="*/ 1587117 w 3703274"/>
                <a:gd name="connsiteY3" fmla="*/ 0 h 2952971"/>
                <a:gd name="connsiteX4" fmla="*/ 2042091 w 3703274"/>
                <a:gd name="connsiteY4" fmla="*/ 0 h 2952971"/>
                <a:gd name="connsiteX5" fmla="*/ 2534097 w 3703274"/>
                <a:gd name="connsiteY5" fmla="*/ 0 h 2952971"/>
                <a:gd name="connsiteX6" fmla="*/ 2952038 w 3703274"/>
                <a:gd name="connsiteY6" fmla="*/ 0 h 2952971"/>
                <a:gd name="connsiteX7" fmla="*/ 3703274 w 3703274"/>
                <a:gd name="connsiteY7" fmla="*/ 0 h 2952971"/>
                <a:gd name="connsiteX8" fmla="*/ 3703274 w 3703274"/>
                <a:gd name="connsiteY8" fmla="*/ 502005 h 2952971"/>
                <a:gd name="connsiteX9" fmla="*/ 3703274 w 3703274"/>
                <a:gd name="connsiteY9" fmla="*/ 1033540 h 2952971"/>
                <a:gd name="connsiteX10" fmla="*/ 3703274 w 3703274"/>
                <a:gd name="connsiteY10" fmla="*/ 1624134 h 2952971"/>
                <a:gd name="connsiteX11" fmla="*/ 3703274 w 3703274"/>
                <a:gd name="connsiteY11" fmla="*/ 2155669 h 2952971"/>
                <a:gd name="connsiteX12" fmla="*/ 3703274 w 3703274"/>
                <a:gd name="connsiteY12" fmla="*/ 2952971 h 2952971"/>
                <a:gd name="connsiteX13" fmla="*/ 3211268 w 3703274"/>
                <a:gd name="connsiteY13" fmla="*/ 2952971 h 2952971"/>
                <a:gd name="connsiteX14" fmla="*/ 2608163 w 3703274"/>
                <a:gd name="connsiteY14" fmla="*/ 2952971 h 2952971"/>
                <a:gd name="connsiteX15" fmla="*/ 2079124 w 3703274"/>
                <a:gd name="connsiteY15" fmla="*/ 2952971 h 2952971"/>
                <a:gd name="connsiteX16" fmla="*/ 1550085 w 3703274"/>
                <a:gd name="connsiteY16" fmla="*/ 2952971 h 2952971"/>
                <a:gd name="connsiteX17" fmla="*/ 1021046 w 3703274"/>
                <a:gd name="connsiteY17" fmla="*/ 2952971 h 2952971"/>
                <a:gd name="connsiteX18" fmla="*/ 454974 w 3703274"/>
                <a:gd name="connsiteY18" fmla="*/ 2952971 h 2952971"/>
                <a:gd name="connsiteX19" fmla="*/ 0 w 3703274"/>
                <a:gd name="connsiteY19" fmla="*/ 2952971 h 2952971"/>
                <a:gd name="connsiteX20" fmla="*/ 0 w 3703274"/>
                <a:gd name="connsiteY20" fmla="*/ 2332847 h 2952971"/>
                <a:gd name="connsiteX21" fmla="*/ 0 w 3703274"/>
                <a:gd name="connsiteY21" fmla="*/ 1830842 h 2952971"/>
                <a:gd name="connsiteX22" fmla="*/ 0 w 3703274"/>
                <a:gd name="connsiteY22" fmla="*/ 1328837 h 2952971"/>
                <a:gd name="connsiteX23" fmla="*/ 0 w 3703274"/>
                <a:gd name="connsiteY23" fmla="*/ 797302 h 2952971"/>
                <a:gd name="connsiteX24" fmla="*/ 0 w 3703274"/>
                <a:gd name="connsiteY24" fmla="*/ 0 h 295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03274" h="2952971" extrusionOk="0">
                  <a:moveTo>
                    <a:pt x="0" y="0"/>
                  </a:moveTo>
                  <a:cubicBezTo>
                    <a:pt x="182605" y="-36075"/>
                    <a:pt x="314167" y="28054"/>
                    <a:pt x="492006" y="0"/>
                  </a:cubicBezTo>
                  <a:cubicBezTo>
                    <a:pt x="669845" y="-28054"/>
                    <a:pt x="912815" y="7422"/>
                    <a:pt x="1021046" y="0"/>
                  </a:cubicBezTo>
                  <a:cubicBezTo>
                    <a:pt x="1129277" y="-7422"/>
                    <a:pt x="1470548" y="5150"/>
                    <a:pt x="1587117" y="0"/>
                  </a:cubicBezTo>
                  <a:cubicBezTo>
                    <a:pt x="1703686" y="-5150"/>
                    <a:pt x="1920979" y="36068"/>
                    <a:pt x="2042091" y="0"/>
                  </a:cubicBezTo>
                  <a:cubicBezTo>
                    <a:pt x="2163203" y="-36068"/>
                    <a:pt x="2331080" y="44735"/>
                    <a:pt x="2534097" y="0"/>
                  </a:cubicBezTo>
                  <a:cubicBezTo>
                    <a:pt x="2737114" y="-44735"/>
                    <a:pt x="2807749" y="17958"/>
                    <a:pt x="2952038" y="0"/>
                  </a:cubicBezTo>
                  <a:cubicBezTo>
                    <a:pt x="3096327" y="-17958"/>
                    <a:pt x="3388083" y="66223"/>
                    <a:pt x="3703274" y="0"/>
                  </a:cubicBezTo>
                  <a:cubicBezTo>
                    <a:pt x="3731950" y="242229"/>
                    <a:pt x="3682912" y="293448"/>
                    <a:pt x="3703274" y="502005"/>
                  </a:cubicBezTo>
                  <a:cubicBezTo>
                    <a:pt x="3723636" y="710562"/>
                    <a:pt x="3640400" y="895483"/>
                    <a:pt x="3703274" y="1033540"/>
                  </a:cubicBezTo>
                  <a:cubicBezTo>
                    <a:pt x="3766148" y="1171597"/>
                    <a:pt x="3642906" y="1395331"/>
                    <a:pt x="3703274" y="1624134"/>
                  </a:cubicBezTo>
                  <a:cubicBezTo>
                    <a:pt x="3763642" y="1852937"/>
                    <a:pt x="3658781" y="1967136"/>
                    <a:pt x="3703274" y="2155669"/>
                  </a:cubicBezTo>
                  <a:cubicBezTo>
                    <a:pt x="3747767" y="2344202"/>
                    <a:pt x="3699400" y="2636829"/>
                    <a:pt x="3703274" y="2952971"/>
                  </a:cubicBezTo>
                  <a:cubicBezTo>
                    <a:pt x="3534803" y="3009626"/>
                    <a:pt x="3312598" y="2905290"/>
                    <a:pt x="3211268" y="2952971"/>
                  </a:cubicBezTo>
                  <a:cubicBezTo>
                    <a:pt x="3109938" y="3000652"/>
                    <a:pt x="2830072" y="2941469"/>
                    <a:pt x="2608163" y="2952971"/>
                  </a:cubicBezTo>
                  <a:cubicBezTo>
                    <a:pt x="2386254" y="2964473"/>
                    <a:pt x="2250743" y="2919696"/>
                    <a:pt x="2079124" y="2952971"/>
                  </a:cubicBezTo>
                  <a:cubicBezTo>
                    <a:pt x="1907505" y="2986246"/>
                    <a:pt x="1765578" y="2901723"/>
                    <a:pt x="1550085" y="2952971"/>
                  </a:cubicBezTo>
                  <a:cubicBezTo>
                    <a:pt x="1334592" y="3004219"/>
                    <a:pt x="1230998" y="2943659"/>
                    <a:pt x="1021046" y="2952971"/>
                  </a:cubicBezTo>
                  <a:cubicBezTo>
                    <a:pt x="811094" y="2962283"/>
                    <a:pt x="576253" y="2910738"/>
                    <a:pt x="454974" y="2952971"/>
                  </a:cubicBezTo>
                  <a:cubicBezTo>
                    <a:pt x="333695" y="2995204"/>
                    <a:pt x="184535" y="2915460"/>
                    <a:pt x="0" y="2952971"/>
                  </a:cubicBezTo>
                  <a:cubicBezTo>
                    <a:pt x="-71833" y="2821478"/>
                    <a:pt x="63834" y="2519350"/>
                    <a:pt x="0" y="2332847"/>
                  </a:cubicBezTo>
                  <a:cubicBezTo>
                    <a:pt x="-63834" y="2146344"/>
                    <a:pt x="2262" y="2024060"/>
                    <a:pt x="0" y="1830842"/>
                  </a:cubicBezTo>
                  <a:cubicBezTo>
                    <a:pt x="-2262" y="1637625"/>
                    <a:pt x="32348" y="1470834"/>
                    <a:pt x="0" y="1328837"/>
                  </a:cubicBezTo>
                  <a:cubicBezTo>
                    <a:pt x="-32348" y="1186841"/>
                    <a:pt x="20845" y="926650"/>
                    <a:pt x="0" y="797302"/>
                  </a:cubicBezTo>
                  <a:cubicBezTo>
                    <a:pt x="-20845" y="667954"/>
                    <a:pt x="80660" y="161476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436556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DCF27EA-95FB-7C98-B924-C76931038821}"/>
                </a:ext>
              </a:extLst>
            </p:cNvPr>
            <p:cNvSpPr/>
            <p:nvPr/>
          </p:nvSpPr>
          <p:spPr bwMode="auto">
            <a:xfrm rot="1800000" flipV="1">
              <a:off x="4919078" y="1111439"/>
              <a:ext cx="4542813" cy="1410835"/>
            </a:xfrm>
            <a:prstGeom prst="arc">
              <a:avLst>
                <a:gd name="adj1" fmla="val 12990091"/>
                <a:gd name="adj2" fmla="val 19855595"/>
              </a:avLst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83FC2A-6E40-64F0-DA69-C1E141AC462E}"/>
              </a:ext>
            </a:extLst>
          </p:cNvPr>
          <p:cNvGrpSpPr/>
          <p:nvPr/>
        </p:nvGrpSpPr>
        <p:grpSpPr>
          <a:xfrm>
            <a:off x="443888" y="4659726"/>
            <a:ext cx="11622702" cy="1945890"/>
            <a:chOff x="443888" y="4659726"/>
            <a:chExt cx="11622702" cy="1945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DD019-02A0-E0AD-1D20-26ABA0447B61}"/>
                </a:ext>
              </a:extLst>
            </p:cNvPr>
            <p:cNvSpPr txBox="1"/>
            <p:nvPr/>
          </p:nvSpPr>
          <p:spPr>
            <a:xfrm>
              <a:off x="443888" y="5512653"/>
              <a:ext cx="65371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Overcoming Platform Constraints: </a:t>
              </a:r>
              <a:r>
                <a:rPr lang="en-US" sz="2800" dirty="0"/>
                <a:t>Many cheap, cooperative platforms</a:t>
              </a:r>
            </a:p>
          </p:txBody>
        </p:sp>
        <p:pic>
          <p:nvPicPr>
            <p:cNvPr id="7176" name="Picture 8" descr="Heterogeneous Team Robots different types of robots in the same area.... |  Download Scientific Diagram">
              <a:extLst>
                <a:ext uri="{FF2B5EF4-FFF2-40B4-BE49-F238E27FC236}">
                  <a16:creationId xmlns:a16="http://schemas.microsoft.com/office/drawing/2014/main" id="{532F0CD2-C41C-3B07-2B43-4CBA93B8A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457" y="4659726"/>
              <a:ext cx="4364133" cy="1945890"/>
            </a:xfrm>
            <a:custGeom>
              <a:avLst/>
              <a:gdLst>
                <a:gd name="connsiteX0" fmla="*/ 0 w 4364133"/>
                <a:gd name="connsiteY0" fmla="*/ 0 h 1945890"/>
                <a:gd name="connsiteX1" fmla="*/ 501875 w 4364133"/>
                <a:gd name="connsiteY1" fmla="*/ 0 h 1945890"/>
                <a:gd name="connsiteX2" fmla="*/ 916468 w 4364133"/>
                <a:gd name="connsiteY2" fmla="*/ 0 h 1945890"/>
                <a:gd name="connsiteX3" fmla="*/ 1549267 w 4364133"/>
                <a:gd name="connsiteY3" fmla="*/ 0 h 1945890"/>
                <a:gd name="connsiteX4" fmla="*/ 2051143 w 4364133"/>
                <a:gd name="connsiteY4" fmla="*/ 0 h 1945890"/>
                <a:gd name="connsiteX5" fmla="*/ 2553018 w 4364133"/>
                <a:gd name="connsiteY5" fmla="*/ 0 h 1945890"/>
                <a:gd name="connsiteX6" fmla="*/ 3185817 w 4364133"/>
                <a:gd name="connsiteY6" fmla="*/ 0 h 1945890"/>
                <a:gd name="connsiteX7" fmla="*/ 3644051 w 4364133"/>
                <a:gd name="connsiteY7" fmla="*/ 0 h 1945890"/>
                <a:gd name="connsiteX8" fmla="*/ 4364133 w 4364133"/>
                <a:gd name="connsiteY8" fmla="*/ 0 h 1945890"/>
                <a:gd name="connsiteX9" fmla="*/ 4364133 w 4364133"/>
                <a:gd name="connsiteY9" fmla="*/ 525390 h 1945890"/>
                <a:gd name="connsiteX10" fmla="*/ 4364133 w 4364133"/>
                <a:gd name="connsiteY10" fmla="*/ 972945 h 1945890"/>
                <a:gd name="connsiteX11" fmla="*/ 4364133 w 4364133"/>
                <a:gd name="connsiteY11" fmla="*/ 1459418 h 1945890"/>
                <a:gd name="connsiteX12" fmla="*/ 4364133 w 4364133"/>
                <a:gd name="connsiteY12" fmla="*/ 1945890 h 1945890"/>
                <a:gd name="connsiteX13" fmla="*/ 3949540 w 4364133"/>
                <a:gd name="connsiteY13" fmla="*/ 1945890 h 1945890"/>
                <a:gd name="connsiteX14" fmla="*/ 3316741 w 4364133"/>
                <a:gd name="connsiteY14" fmla="*/ 1945890 h 1945890"/>
                <a:gd name="connsiteX15" fmla="*/ 2858507 w 4364133"/>
                <a:gd name="connsiteY15" fmla="*/ 1945890 h 1945890"/>
                <a:gd name="connsiteX16" fmla="*/ 2312990 w 4364133"/>
                <a:gd name="connsiteY16" fmla="*/ 1945890 h 1945890"/>
                <a:gd name="connsiteX17" fmla="*/ 1680191 w 4364133"/>
                <a:gd name="connsiteY17" fmla="*/ 1945890 h 1945890"/>
                <a:gd name="connsiteX18" fmla="*/ 1134675 w 4364133"/>
                <a:gd name="connsiteY18" fmla="*/ 1945890 h 1945890"/>
                <a:gd name="connsiteX19" fmla="*/ 720082 w 4364133"/>
                <a:gd name="connsiteY19" fmla="*/ 1945890 h 1945890"/>
                <a:gd name="connsiteX20" fmla="*/ 0 w 4364133"/>
                <a:gd name="connsiteY20" fmla="*/ 1945890 h 1945890"/>
                <a:gd name="connsiteX21" fmla="*/ 0 w 4364133"/>
                <a:gd name="connsiteY21" fmla="*/ 1420500 h 1945890"/>
                <a:gd name="connsiteX22" fmla="*/ 0 w 4364133"/>
                <a:gd name="connsiteY22" fmla="*/ 895109 h 1945890"/>
                <a:gd name="connsiteX23" fmla="*/ 0 w 4364133"/>
                <a:gd name="connsiteY23" fmla="*/ 0 h 194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64133" h="1945890" extrusionOk="0">
                  <a:moveTo>
                    <a:pt x="0" y="0"/>
                  </a:moveTo>
                  <a:cubicBezTo>
                    <a:pt x="129296" y="-15913"/>
                    <a:pt x="340452" y="50282"/>
                    <a:pt x="501875" y="0"/>
                  </a:cubicBezTo>
                  <a:cubicBezTo>
                    <a:pt x="663299" y="-50282"/>
                    <a:pt x="806102" y="291"/>
                    <a:pt x="916468" y="0"/>
                  </a:cubicBezTo>
                  <a:cubicBezTo>
                    <a:pt x="1026834" y="-291"/>
                    <a:pt x="1262703" y="19098"/>
                    <a:pt x="1549267" y="0"/>
                  </a:cubicBezTo>
                  <a:cubicBezTo>
                    <a:pt x="1835831" y="-19098"/>
                    <a:pt x="1857373" y="29967"/>
                    <a:pt x="2051143" y="0"/>
                  </a:cubicBezTo>
                  <a:cubicBezTo>
                    <a:pt x="2244913" y="-29967"/>
                    <a:pt x="2407380" y="15868"/>
                    <a:pt x="2553018" y="0"/>
                  </a:cubicBezTo>
                  <a:cubicBezTo>
                    <a:pt x="2698656" y="-15868"/>
                    <a:pt x="2887697" y="75145"/>
                    <a:pt x="3185817" y="0"/>
                  </a:cubicBezTo>
                  <a:cubicBezTo>
                    <a:pt x="3483937" y="-75145"/>
                    <a:pt x="3490223" y="20680"/>
                    <a:pt x="3644051" y="0"/>
                  </a:cubicBezTo>
                  <a:cubicBezTo>
                    <a:pt x="3797879" y="-20680"/>
                    <a:pt x="4123789" y="35590"/>
                    <a:pt x="4364133" y="0"/>
                  </a:cubicBezTo>
                  <a:cubicBezTo>
                    <a:pt x="4374081" y="170795"/>
                    <a:pt x="4310507" y="297862"/>
                    <a:pt x="4364133" y="525390"/>
                  </a:cubicBezTo>
                  <a:cubicBezTo>
                    <a:pt x="4417759" y="752918"/>
                    <a:pt x="4353355" y="750915"/>
                    <a:pt x="4364133" y="972945"/>
                  </a:cubicBezTo>
                  <a:cubicBezTo>
                    <a:pt x="4374911" y="1194976"/>
                    <a:pt x="4348843" y="1341722"/>
                    <a:pt x="4364133" y="1459418"/>
                  </a:cubicBezTo>
                  <a:cubicBezTo>
                    <a:pt x="4379423" y="1577114"/>
                    <a:pt x="4358617" y="1720452"/>
                    <a:pt x="4364133" y="1945890"/>
                  </a:cubicBezTo>
                  <a:cubicBezTo>
                    <a:pt x="4183958" y="1948897"/>
                    <a:pt x="4047922" y="1904034"/>
                    <a:pt x="3949540" y="1945890"/>
                  </a:cubicBezTo>
                  <a:cubicBezTo>
                    <a:pt x="3851158" y="1987746"/>
                    <a:pt x="3597308" y="1932213"/>
                    <a:pt x="3316741" y="1945890"/>
                  </a:cubicBezTo>
                  <a:cubicBezTo>
                    <a:pt x="3036174" y="1959567"/>
                    <a:pt x="3075379" y="1940649"/>
                    <a:pt x="2858507" y="1945890"/>
                  </a:cubicBezTo>
                  <a:cubicBezTo>
                    <a:pt x="2641635" y="1951131"/>
                    <a:pt x="2432380" y="1882467"/>
                    <a:pt x="2312990" y="1945890"/>
                  </a:cubicBezTo>
                  <a:cubicBezTo>
                    <a:pt x="2193600" y="2009313"/>
                    <a:pt x="1811473" y="1942311"/>
                    <a:pt x="1680191" y="1945890"/>
                  </a:cubicBezTo>
                  <a:cubicBezTo>
                    <a:pt x="1548909" y="1949469"/>
                    <a:pt x="1396400" y="1938760"/>
                    <a:pt x="1134675" y="1945890"/>
                  </a:cubicBezTo>
                  <a:cubicBezTo>
                    <a:pt x="872950" y="1953020"/>
                    <a:pt x="870435" y="1917175"/>
                    <a:pt x="720082" y="1945890"/>
                  </a:cubicBezTo>
                  <a:cubicBezTo>
                    <a:pt x="569729" y="1974605"/>
                    <a:pt x="158395" y="1880010"/>
                    <a:pt x="0" y="1945890"/>
                  </a:cubicBezTo>
                  <a:cubicBezTo>
                    <a:pt x="-24125" y="1767788"/>
                    <a:pt x="36027" y="1620268"/>
                    <a:pt x="0" y="1420500"/>
                  </a:cubicBezTo>
                  <a:cubicBezTo>
                    <a:pt x="-36027" y="1220732"/>
                    <a:pt x="32275" y="1127742"/>
                    <a:pt x="0" y="895109"/>
                  </a:cubicBezTo>
                  <a:cubicBezTo>
                    <a:pt x="-32275" y="662476"/>
                    <a:pt x="5422" y="428128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9F9E1537-17F7-1EF4-A7A0-B9E60F255792}"/>
                </a:ext>
              </a:extLst>
            </p:cNvPr>
            <p:cNvSpPr/>
            <p:nvPr/>
          </p:nvSpPr>
          <p:spPr bwMode="auto">
            <a:xfrm flipV="1">
              <a:off x="4919077" y="4745344"/>
              <a:ext cx="4542813" cy="1410835"/>
            </a:xfrm>
            <a:prstGeom prst="arc">
              <a:avLst>
                <a:gd name="adj1" fmla="val 12990091"/>
                <a:gd name="adj2" fmla="val 17657195"/>
              </a:avLst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7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8F597-289E-8921-7C56-C20A90BA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2C562E7-6BF6-BABB-EBB1-A7D403174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3C4BBEA-FC24-1DB5-5F75-DCB5DF499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007A4EC3-1EE6-4F8C-A757-6D03359AE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MRS in the wild: Warehousing</a:t>
            </a:r>
          </a:p>
        </p:txBody>
      </p:sp>
      <p:pic>
        <p:nvPicPr>
          <p:cNvPr id="2" name="Online Media 1" descr="Amazon Warehouse Robots : Mind Blowing Video">
            <a:hlinkClick r:id="" action="ppaction://media"/>
            <a:extLst>
              <a:ext uri="{FF2B5EF4-FFF2-40B4-BE49-F238E27FC236}">
                <a16:creationId xmlns:a16="http://schemas.microsoft.com/office/drawing/2014/main" id="{1F9FCEC4-34DC-C250-7D6D-FFC55CE3F2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22492" y="1242314"/>
            <a:ext cx="9718535" cy="549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199A0-2841-3203-C890-79C7649E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647145F-8A7F-17CA-5123-4B862F757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15295EF-C37F-0758-FB6D-0F176A8E4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23BAF69-5DE2-2F78-6ED7-ED5718465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MRS in the wild: Agriculture</a:t>
            </a:r>
          </a:p>
        </p:txBody>
      </p:sp>
      <p:pic>
        <p:nvPicPr>
          <p:cNvPr id="3" name="Online Media 2" descr="Meet DJI Agras T50">
            <a:hlinkClick r:id="" action="ppaction://media"/>
            <a:extLst>
              <a:ext uri="{FF2B5EF4-FFF2-40B4-BE49-F238E27FC236}">
                <a16:creationId xmlns:a16="http://schemas.microsoft.com/office/drawing/2014/main" id="{36DB2087-725C-0F93-2BA1-C1FF02383E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14651" y="1234059"/>
            <a:ext cx="9747756" cy="550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1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03CFC-4940-850A-97A6-DC30A590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EDA8F06-9BBD-464C-9DBC-7CEB7DB9A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E44B804-D013-3533-F001-8B7460595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CC674C0-1BA6-68DF-F8FF-F2BDD8E0F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MRS in the wild: Agriculture</a:t>
            </a:r>
          </a:p>
        </p:txBody>
      </p:sp>
      <p:pic>
        <p:nvPicPr>
          <p:cNvPr id="2" name="Online Media 1" descr="Rantizo drone swarm">
            <a:hlinkClick r:id="" action="ppaction://media"/>
            <a:extLst>
              <a:ext uri="{FF2B5EF4-FFF2-40B4-BE49-F238E27FC236}">
                <a16:creationId xmlns:a16="http://schemas.microsoft.com/office/drawing/2014/main" id="{07CB6904-C5A5-B56E-4D74-904F7811040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0835" y="1307578"/>
            <a:ext cx="9278418" cy="52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7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E9F51-6282-18DD-A69B-AC2A01E9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5321FD9-B30E-14A8-8F1C-B55909F0C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B71131D-0915-B010-13B7-4C8067D6B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392B7A9-9502-B573-E4F3-FAE2BB4CF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MRS in the wild: Construction</a:t>
            </a:r>
          </a:p>
        </p:txBody>
      </p:sp>
      <p:pic>
        <p:nvPicPr>
          <p:cNvPr id="2" name="Online Media 1" descr="AI-Powered Robots for Utility-Scale Solar Construction: Meet the RPD 35 from Built Robotics">
            <a:hlinkClick r:id="" action="ppaction://media"/>
            <a:extLst>
              <a:ext uri="{FF2B5EF4-FFF2-40B4-BE49-F238E27FC236}">
                <a16:creationId xmlns:a16="http://schemas.microsoft.com/office/drawing/2014/main" id="{144AB1AE-02DD-D47A-7CB9-992DB11555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5247" y="1264887"/>
            <a:ext cx="9712034" cy="54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C8B1-A9DE-9CC5-D4B7-CE8A2655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C869F95-67C5-5EA2-33A0-605C467D6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0BA47E0-ACCF-7490-7D9C-30B8E7F10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3F8016E-B62F-26AF-DCB8-33B2DC57B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MRS in the wild: Inspection</a:t>
            </a:r>
          </a:p>
        </p:txBody>
      </p:sp>
      <p:pic>
        <p:nvPicPr>
          <p:cNvPr id="2" name="Online Media 1" descr="Power Line Inspection with Multi-UAV Systems via STL Specifications - Experimental Results">
            <a:hlinkClick r:id="" action="ppaction://media"/>
            <a:extLst>
              <a:ext uri="{FF2B5EF4-FFF2-40B4-BE49-F238E27FC236}">
                <a16:creationId xmlns:a16="http://schemas.microsoft.com/office/drawing/2014/main" id="{A0B62A25-EFA3-536A-D98D-C1430CC0C8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7545" y="1239402"/>
            <a:ext cx="9642560" cy="544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CF16-7988-8FAD-05A8-4F813DAA4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D441990-18CE-7862-A897-9EBA15D85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0AA9743-91B7-F71D-8218-3F4AAD136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942F033-11C1-A40F-8261-F035B5ECA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MRS in the wild: Inspection</a:t>
            </a:r>
          </a:p>
        </p:txBody>
      </p:sp>
      <p:pic>
        <p:nvPicPr>
          <p:cNvPr id="2" name="Online Media 1" descr="FAVIS Multirobot Inspection">
            <a:hlinkClick r:id="" action="ppaction://media"/>
            <a:extLst>
              <a:ext uri="{FF2B5EF4-FFF2-40B4-BE49-F238E27FC236}">
                <a16:creationId xmlns:a16="http://schemas.microsoft.com/office/drawing/2014/main" id="{37A83467-FABF-0875-6B87-125FCE4063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2811" y="1200150"/>
            <a:ext cx="9666836" cy="54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165C5-DE68-363B-C227-E1F88AB0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7707207-AA6D-8150-33B7-92F85624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9403558-B7D1-F89F-5FE1-3DEDCB2BE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BA846FD-8E64-4E59-FDE2-188BB30E4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MRS in the wild: Search and Rescue</a:t>
            </a:r>
          </a:p>
        </p:txBody>
      </p:sp>
      <p:pic>
        <p:nvPicPr>
          <p:cNvPr id="1026" name="Picture 2" descr="Heterogeneous multi-robot systems designed for search and rescue. From... |  Download Scientific Diagram">
            <a:extLst>
              <a:ext uri="{FF2B5EF4-FFF2-40B4-BE49-F238E27FC236}">
                <a16:creationId xmlns:a16="http://schemas.microsoft.com/office/drawing/2014/main" id="{8D897C70-90C5-C7CE-1FF4-065FF867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85862"/>
            <a:ext cx="10795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7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08E74-E4D7-5DC9-E28B-89DEC442A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AD72E16-D6BA-48AC-0082-5CDDCB8C4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F720673-00D1-9DAA-FF2D-4492150EF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B578C37-8E24-B2D0-F8EE-0340F52E7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580971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MRS in the wild: Defense and Intelligence</a:t>
            </a:r>
          </a:p>
        </p:txBody>
      </p:sp>
      <p:pic>
        <p:nvPicPr>
          <p:cNvPr id="3" name="Online Media 2" descr="Subterranean (SubT) Challenge &amp; OFFensive Swarm-Enabled Tactics (OFFSET)">
            <a:hlinkClick r:id="" action="ppaction://media"/>
            <a:extLst>
              <a:ext uri="{FF2B5EF4-FFF2-40B4-BE49-F238E27FC236}">
                <a16:creationId xmlns:a16="http://schemas.microsoft.com/office/drawing/2014/main" id="{0A4482BC-F365-35C4-5D02-2184AA922B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05370" y="1194025"/>
            <a:ext cx="9683389" cy="547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Three Pillars</a:t>
            </a:r>
          </a:p>
        </p:txBody>
      </p:sp>
      <p:pic>
        <p:nvPicPr>
          <p:cNvPr id="2" name="Picture 2" descr="All Terrain Robot Wheel 130 x 59 mm (Pair) - RobotShop">
            <a:extLst>
              <a:ext uri="{FF2B5EF4-FFF2-40B4-BE49-F238E27FC236}">
                <a16:creationId xmlns:a16="http://schemas.microsoft.com/office/drawing/2014/main" id="{65172175-CD9B-3317-374F-3602BA85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0" y="4532243"/>
            <a:ext cx="2500450" cy="25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39FBF2-1A91-46CF-C6B3-D757FCEE1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486" y="4235574"/>
            <a:ext cx="2354758" cy="2265053"/>
          </a:xfrm>
          <a:prstGeom prst="rect">
            <a:avLst/>
          </a:prstGeom>
        </p:spPr>
      </p:pic>
      <p:pic>
        <p:nvPicPr>
          <p:cNvPr id="4" name="Picture 10" descr="Puck">
            <a:extLst>
              <a:ext uri="{FF2B5EF4-FFF2-40B4-BE49-F238E27FC236}">
                <a16:creationId xmlns:a16="http://schemas.microsoft.com/office/drawing/2014/main" id="{2FD7C2D6-29CD-E1ED-FD8A-EBC249D3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91" y="4340353"/>
            <a:ext cx="2267681" cy="22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43E93-7597-F569-B59D-3CDDDEDE613C}"/>
              </a:ext>
            </a:extLst>
          </p:cNvPr>
          <p:cNvSpPr txBox="1"/>
          <p:nvPr/>
        </p:nvSpPr>
        <p:spPr>
          <a:xfrm>
            <a:off x="1082826" y="6302754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7F8E8-279F-08AF-08CA-B84CD37E7F29}"/>
              </a:ext>
            </a:extLst>
          </p:cNvPr>
          <p:cNvSpPr txBox="1"/>
          <p:nvPr/>
        </p:nvSpPr>
        <p:spPr>
          <a:xfrm>
            <a:off x="4795692" y="630275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42A24-B350-A204-1F2B-B17BAD60D072}"/>
              </a:ext>
            </a:extLst>
          </p:cNvPr>
          <p:cNvSpPr txBox="1"/>
          <p:nvPr/>
        </p:nvSpPr>
        <p:spPr>
          <a:xfrm>
            <a:off x="9142396" y="6302754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pic>
        <p:nvPicPr>
          <p:cNvPr id="9" name="Picture 2" descr="Features · User Manual">
            <a:extLst>
              <a:ext uri="{FF2B5EF4-FFF2-40B4-BE49-F238E27FC236}">
                <a16:creationId xmlns:a16="http://schemas.microsoft.com/office/drawing/2014/main" id="{2F2F2D2C-B701-7601-2162-24139B503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1346114" y="1267175"/>
            <a:ext cx="2267681" cy="309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5A51A-1B73-64FE-79DF-74E5ED71E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369A693-9617-1F36-1777-95E4B7D7B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D326772-C828-2D4E-4263-81B98E89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801AD18-DFF3-5B3E-307A-ED68A9E5A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5379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In-class Activity: Swarm-on-a-Stick Brainstorm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78796E-2C00-D6F1-1225-25B00DDD20E5}"/>
                  </a:ext>
                </a:extLst>
              </p:cNvPr>
              <p:cNvSpPr txBox="1"/>
              <p:nvPr/>
            </p:nvSpPr>
            <p:spPr>
              <a:xfrm>
                <a:off x="267037" y="1631950"/>
                <a:ext cx="10653879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Think about one of the real-world MRS just discussed.</a:t>
                </a:r>
              </a:p>
              <a:p>
                <a:endParaRPr lang="en-US" dirty="0"/>
              </a:p>
              <a:p>
                <a:r>
                  <a:rPr lang="en-US" dirty="0"/>
                  <a:t>-What is its core function, and how do the robots work together?</a:t>
                </a:r>
              </a:p>
              <a:p>
                <a:endParaRPr lang="en-US" dirty="0"/>
              </a:p>
              <a:p>
                <a:r>
                  <a:rPr lang="en-US" dirty="0"/>
                  <a:t>-How would you showcase a simplified version of this using </a:t>
                </a:r>
                <a:r>
                  <a:rPr lang="en-US" b="1" dirty="0"/>
                  <a:t>–S–S–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b="1" dirty="0"/>
                  <a:t>Assume:</a:t>
                </a:r>
              </a:p>
              <a:p>
                <a:pPr lvl="1"/>
                <a:r>
                  <a:rPr lang="en-US" dirty="0"/>
                  <a:t>- a central computer knows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of each robot</a:t>
                </a:r>
              </a:p>
              <a:p>
                <a:pPr lvl="1"/>
                <a:r>
                  <a:rPr lang="en-US" dirty="0"/>
                  <a:t>- a central computer knows distance measurements 360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from each robot</a:t>
                </a:r>
              </a:p>
              <a:p>
                <a:pPr lvl="1"/>
                <a:r>
                  <a:rPr lang="en-US" dirty="0"/>
                  <a:t>- robots have an onboard RGB LED</a:t>
                </a:r>
              </a:p>
              <a:p>
                <a:pPr lvl="1"/>
                <a:r>
                  <a:rPr lang="en-US" dirty="0"/>
                  <a:t>- “tiles” with QR codes can be placed to represent arbitrary objects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78796E-2C00-D6F1-1225-25B00DDD2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37" y="1631950"/>
                <a:ext cx="10653879" cy="4524315"/>
              </a:xfrm>
              <a:prstGeom prst="rect">
                <a:avLst/>
              </a:prstGeom>
              <a:blipFill>
                <a:blip r:embed="rId3"/>
                <a:stretch>
                  <a:fillRect l="-95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8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464C2-0023-6EE6-7703-47EF0524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1AF4825-8652-D4C3-9F03-EEFC6B479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56DA2A8-21F1-BCC2-881A-E91C788B9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52A84C2-993D-5CD5-AEBA-730EC6B06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Multi-robot System Taxonomy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760E9-2A26-D569-EDEC-7790102691CA}"/>
              </a:ext>
            </a:extLst>
          </p:cNvPr>
          <p:cNvSpPr txBox="1"/>
          <p:nvPr/>
        </p:nvSpPr>
        <p:spPr>
          <a:xfrm>
            <a:off x="521784" y="3431902"/>
            <a:ext cx="11019976" cy="1938992"/>
          </a:xfrm>
          <a:custGeom>
            <a:avLst/>
            <a:gdLst>
              <a:gd name="connsiteX0" fmla="*/ 0 w 11019976"/>
              <a:gd name="connsiteY0" fmla="*/ 0 h 1938992"/>
              <a:gd name="connsiteX1" fmla="*/ 469799 w 11019976"/>
              <a:gd name="connsiteY1" fmla="*/ 0 h 1938992"/>
              <a:gd name="connsiteX2" fmla="*/ 719198 w 11019976"/>
              <a:gd name="connsiteY2" fmla="*/ 0 h 1938992"/>
              <a:gd name="connsiteX3" fmla="*/ 1519597 w 11019976"/>
              <a:gd name="connsiteY3" fmla="*/ 0 h 1938992"/>
              <a:gd name="connsiteX4" fmla="*/ 1989396 w 11019976"/>
              <a:gd name="connsiteY4" fmla="*/ 0 h 1938992"/>
              <a:gd name="connsiteX5" fmla="*/ 2459195 w 11019976"/>
              <a:gd name="connsiteY5" fmla="*/ 0 h 1938992"/>
              <a:gd name="connsiteX6" fmla="*/ 3259593 w 11019976"/>
              <a:gd name="connsiteY6" fmla="*/ 0 h 1938992"/>
              <a:gd name="connsiteX7" fmla="*/ 3619192 w 11019976"/>
              <a:gd name="connsiteY7" fmla="*/ 0 h 1938992"/>
              <a:gd name="connsiteX8" fmla="*/ 4419590 w 11019976"/>
              <a:gd name="connsiteY8" fmla="*/ 0 h 1938992"/>
              <a:gd name="connsiteX9" fmla="*/ 5219989 w 11019976"/>
              <a:gd name="connsiteY9" fmla="*/ 0 h 1938992"/>
              <a:gd name="connsiteX10" fmla="*/ 5799987 w 11019976"/>
              <a:gd name="connsiteY10" fmla="*/ 0 h 1938992"/>
              <a:gd name="connsiteX11" fmla="*/ 6600386 w 11019976"/>
              <a:gd name="connsiteY11" fmla="*/ 0 h 1938992"/>
              <a:gd name="connsiteX12" fmla="*/ 7070185 w 11019976"/>
              <a:gd name="connsiteY12" fmla="*/ 0 h 1938992"/>
              <a:gd name="connsiteX13" fmla="*/ 7539984 w 11019976"/>
              <a:gd name="connsiteY13" fmla="*/ 0 h 1938992"/>
              <a:gd name="connsiteX14" fmla="*/ 8230182 w 11019976"/>
              <a:gd name="connsiteY14" fmla="*/ 0 h 1938992"/>
              <a:gd name="connsiteX15" fmla="*/ 8699981 w 11019976"/>
              <a:gd name="connsiteY15" fmla="*/ 0 h 1938992"/>
              <a:gd name="connsiteX16" fmla="*/ 9500379 w 11019976"/>
              <a:gd name="connsiteY16" fmla="*/ 0 h 1938992"/>
              <a:gd name="connsiteX17" fmla="*/ 10300778 w 11019976"/>
              <a:gd name="connsiteY17" fmla="*/ 0 h 1938992"/>
              <a:gd name="connsiteX18" fmla="*/ 11019976 w 11019976"/>
              <a:gd name="connsiteY18" fmla="*/ 0 h 1938992"/>
              <a:gd name="connsiteX19" fmla="*/ 11019976 w 11019976"/>
              <a:gd name="connsiteY19" fmla="*/ 465358 h 1938992"/>
              <a:gd name="connsiteX20" fmla="*/ 11019976 w 11019976"/>
              <a:gd name="connsiteY20" fmla="*/ 891936 h 1938992"/>
              <a:gd name="connsiteX21" fmla="*/ 11019976 w 11019976"/>
              <a:gd name="connsiteY21" fmla="*/ 1337904 h 1938992"/>
              <a:gd name="connsiteX22" fmla="*/ 11019976 w 11019976"/>
              <a:gd name="connsiteY22" fmla="*/ 1938992 h 1938992"/>
              <a:gd name="connsiteX23" fmla="*/ 10550177 w 11019976"/>
              <a:gd name="connsiteY23" fmla="*/ 1938992 h 1938992"/>
              <a:gd name="connsiteX24" fmla="*/ 9970178 w 11019976"/>
              <a:gd name="connsiteY24" fmla="*/ 1938992 h 1938992"/>
              <a:gd name="connsiteX25" fmla="*/ 9720779 w 11019976"/>
              <a:gd name="connsiteY25" fmla="*/ 1938992 h 1938992"/>
              <a:gd name="connsiteX26" fmla="*/ 9471379 w 11019976"/>
              <a:gd name="connsiteY26" fmla="*/ 1938992 h 1938992"/>
              <a:gd name="connsiteX27" fmla="*/ 8891381 w 11019976"/>
              <a:gd name="connsiteY27" fmla="*/ 1938992 h 1938992"/>
              <a:gd name="connsiteX28" fmla="*/ 8531781 w 11019976"/>
              <a:gd name="connsiteY28" fmla="*/ 1938992 h 1938992"/>
              <a:gd name="connsiteX29" fmla="*/ 7841583 w 11019976"/>
              <a:gd name="connsiteY29" fmla="*/ 1938992 h 1938992"/>
              <a:gd name="connsiteX30" fmla="*/ 7481984 w 11019976"/>
              <a:gd name="connsiteY30" fmla="*/ 1938992 h 1938992"/>
              <a:gd name="connsiteX31" fmla="*/ 6791785 w 11019976"/>
              <a:gd name="connsiteY31" fmla="*/ 1938992 h 1938992"/>
              <a:gd name="connsiteX32" fmla="*/ 6542386 w 11019976"/>
              <a:gd name="connsiteY32" fmla="*/ 1938992 h 1938992"/>
              <a:gd name="connsiteX33" fmla="*/ 5852187 w 11019976"/>
              <a:gd name="connsiteY33" fmla="*/ 1938992 h 1938992"/>
              <a:gd name="connsiteX34" fmla="*/ 5492588 w 11019976"/>
              <a:gd name="connsiteY34" fmla="*/ 1938992 h 1938992"/>
              <a:gd name="connsiteX35" fmla="*/ 5243189 w 11019976"/>
              <a:gd name="connsiteY35" fmla="*/ 1938992 h 1938992"/>
              <a:gd name="connsiteX36" fmla="*/ 4883589 w 11019976"/>
              <a:gd name="connsiteY36" fmla="*/ 1938992 h 1938992"/>
              <a:gd name="connsiteX37" fmla="*/ 4193391 w 11019976"/>
              <a:gd name="connsiteY37" fmla="*/ 1938992 h 1938992"/>
              <a:gd name="connsiteX38" fmla="*/ 3833792 w 11019976"/>
              <a:gd name="connsiteY38" fmla="*/ 1938992 h 1938992"/>
              <a:gd name="connsiteX39" fmla="*/ 3584392 w 11019976"/>
              <a:gd name="connsiteY39" fmla="*/ 1938992 h 1938992"/>
              <a:gd name="connsiteX40" fmla="*/ 3224793 w 11019976"/>
              <a:gd name="connsiteY40" fmla="*/ 1938992 h 1938992"/>
              <a:gd name="connsiteX41" fmla="*/ 2754994 w 11019976"/>
              <a:gd name="connsiteY41" fmla="*/ 1938992 h 1938992"/>
              <a:gd name="connsiteX42" fmla="*/ 2174995 w 11019976"/>
              <a:gd name="connsiteY42" fmla="*/ 1938992 h 1938992"/>
              <a:gd name="connsiteX43" fmla="*/ 1815396 w 11019976"/>
              <a:gd name="connsiteY43" fmla="*/ 1938992 h 1938992"/>
              <a:gd name="connsiteX44" fmla="*/ 1014998 w 11019976"/>
              <a:gd name="connsiteY44" fmla="*/ 1938992 h 1938992"/>
              <a:gd name="connsiteX45" fmla="*/ 0 w 11019976"/>
              <a:gd name="connsiteY45" fmla="*/ 1938992 h 1938992"/>
              <a:gd name="connsiteX46" fmla="*/ 0 w 11019976"/>
              <a:gd name="connsiteY46" fmla="*/ 1415464 h 1938992"/>
              <a:gd name="connsiteX47" fmla="*/ 0 w 11019976"/>
              <a:gd name="connsiteY47" fmla="*/ 930716 h 1938992"/>
              <a:gd name="connsiteX48" fmla="*/ 0 w 11019976"/>
              <a:gd name="connsiteY48" fmla="*/ 445968 h 1938992"/>
              <a:gd name="connsiteX49" fmla="*/ 0 w 11019976"/>
              <a:gd name="connsiteY49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019976" h="1938992" extrusionOk="0">
                <a:moveTo>
                  <a:pt x="0" y="0"/>
                </a:moveTo>
                <a:cubicBezTo>
                  <a:pt x="94588" y="-39273"/>
                  <a:pt x="299794" y="12504"/>
                  <a:pt x="469799" y="0"/>
                </a:cubicBezTo>
                <a:cubicBezTo>
                  <a:pt x="639804" y="-12504"/>
                  <a:pt x="628496" y="8045"/>
                  <a:pt x="719198" y="0"/>
                </a:cubicBezTo>
                <a:cubicBezTo>
                  <a:pt x="809900" y="-8045"/>
                  <a:pt x="1305456" y="52055"/>
                  <a:pt x="1519597" y="0"/>
                </a:cubicBezTo>
                <a:cubicBezTo>
                  <a:pt x="1733738" y="-52055"/>
                  <a:pt x="1815527" y="34772"/>
                  <a:pt x="1989396" y="0"/>
                </a:cubicBezTo>
                <a:cubicBezTo>
                  <a:pt x="2163265" y="-34772"/>
                  <a:pt x="2345503" y="43250"/>
                  <a:pt x="2459195" y="0"/>
                </a:cubicBezTo>
                <a:cubicBezTo>
                  <a:pt x="2572887" y="-43250"/>
                  <a:pt x="2919407" y="19466"/>
                  <a:pt x="3259593" y="0"/>
                </a:cubicBezTo>
                <a:cubicBezTo>
                  <a:pt x="3599779" y="-19466"/>
                  <a:pt x="3491162" y="41255"/>
                  <a:pt x="3619192" y="0"/>
                </a:cubicBezTo>
                <a:cubicBezTo>
                  <a:pt x="3747222" y="-41255"/>
                  <a:pt x="4253879" y="11700"/>
                  <a:pt x="4419590" y="0"/>
                </a:cubicBezTo>
                <a:cubicBezTo>
                  <a:pt x="4585301" y="-11700"/>
                  <a:pt x="4984140" y="91834"/>
                  <a:pt x="5219989" y="0"/>
                </a:cubicBezTo>
                <a:cubicBezTo>
                  <a:pt x="5455838" y="-91834"/>
                  <a:pt x="5528526" y="41051"/>
                  <a:pt x="5799987" y="0"/>
                </a:cubicBezTo>
                <a:cubicBezTo>
                  <a:pt x="6071448" y="-41051"/>
                  <a:pt x="6236982" y="23005"/>
                  <a:pt x="6600386" y="0"/>
                </a:cubicBezTo>
                <a:cubicBezTo>
                  <a:pt x="6963790" y="-23005"/>
                  <a:pt x="6972393" y="34906"/>
                  <a:pt x="7070185" y="0"/>
                </a:cubicBezTo>
                <a:cubicBezTo>
                  <a:pt x="7167977" y="-34906"/>
                  <a:pt x="7444114" y="41589"/>
                  <a:pt x="7539984" y="0"/>
                </a:cubicBezTo>
                <a:cubicBezTo>
                  <a:pt x="7635854" y="-41589"/>
                  <a:pt x="7911110" y="62060"/>
                  <a:pt x="8230182" y="0"/>
                </a:cubicBezTo>
                <a:cubicBezTo>
                  <a:pt x="8549254" y="-62060"/>
                  <a:pt x="8596031" y="25813"/>
                  <a:pt x="8699981" y="0"/>
                </a:cubicBezTo>
                <a:cubicBezTo>
                  <a:pt x="8803931" y="-25813"/>
                  <a:pt x="9138559" y="80505"/>
                  <a:pt x="9500379" y="0"/>
                </a:cubicBezTo>
                <a:cubicBezTo>
                  <a:pt x="9862199" y="-80505"/>
                  <a:pt x="9915949" y="49237"/>
                  <a:pt x="10300778" y="0"/>
                </a:cubicBezTo>
                <a:cubicBezTo>
                  <a:pt x="10685607" y="-49237"/>
                  <a:pt x="10815983" y="65871"/>
                  <a:pt x="11019976" y="0"/>
                </a:cubicBezTo>
                <a:cubicBezTo>
                  <a:pt x="11046407" y="122477"/>
                  <a:pt x="11001302" y="350169"/>
                  <a:pt x="11019976" y="465358"/>
                </a:cubicBezTo>
                <a:cubicBezTo>
                  <a:pt x="11038650" y="580547"/>
                  <a:pt x="10983581" y="782957"/>
                  <a:pt x="11019976" y="891936"/>
                </a:cubicBezTo>
                <a:cubicBezTo>
                  <a:pt x="11056371" y="1000915"/>
                  <a:pt x="10974574" y="1196227"/>
                  <a:pt x="11019976" y="1337904"/>
                </a:cubicBezTo>
                <a:cubicBezTo>
                  <a:pt x="11065378" y="1479581"/>
                  <a:pt x="10983759" y="1709914"/>
                  <a:pt x="11019976" y="1938992"/>
                </a:cubicBezTo>
                <a:cubicBezTo>
                  <a:pt x="10854348" y="1979865"/>
                  <a:pt x="10749264" y="1920345"/>
                  <a:pt x="10550177" y="1938992"/>
                </a:cubicBezTo>
                <a:cubicBezTo>
                  <a:pt x="10351090" y="1957639"/>
                  <a:pt x="10098440" y="1910440"/>
                  <a:pt x="9970178" y="1938992"/>
                </a:cubicBezTo>
                <a:cubicBezTo>
                  <a:pt x="9841916" y="1967544"/>
                  <a:pt x="9780432" y="1923754"/>
                  <a:pt x="9720779" y="1938992"/>
                </a:cubicBezTo>
                <a:cubicBezTo>
                  <a:pt x="9661126" y="1954230"/>
                  <a:pt x="9540070" y="1937582"/>
                  <a:pt x="9471379" y="1938992"/>
                </a:cubicBezTo>
                <a:cubicBezTo>
                  <a:pt x="9402688" y="1940402"/>
                  <a:pt x="9056903" y="1880020"/>
                  <a:pt x="8891381" y="1938992"/>
                </a:cubicBezTo>
                <a:cubicBezTo>
                  <a:pt x="8725859" y="1997964"/>
                  <a:pt x="8686442" y="1897747"/>
                  <a:pt x="8531781" y="1938992"/>
                </a:cubicBezTo>
                <a:cubicBezTo>
                  <a:pt x="8377120" y="1980237"/>
                  <a:pt x="8138829" y="1937533"/>
                  <a:pt x="7841583" y="1938992"/>
                </a:cubicBezTo>
                <a:cubicBezTo>
                  <a:pt x="7544337" y="1940451"/>
                  <a:pt x="7570195" y="1930723"/>
                  <a:pt x="7481984" y="1938992"/>
                </a:cubicBezTo>
                <a:cubicBezTo>
                  <a:pt x="7393773" y="1947261"/>
                  <a:pt x="7047750" y="1871773"/>
                  <a:pt x="6791785" y="1938992"/>
                </a:cubicBezTo>
                <a:cubicBezTo>
                  <a:pt x="6535820" y="2006211"/>
                  <a:pt x="6641384" y="1916171"/>
                  <a:pt x="6542386" y="1938992"/>
                </a:cubicBezTo>
                <a:cubicBezTo>
                  <a:pt x="6443388" y="1961813"/>
                  <a:pt x="6188278" y="1904290"/>
                  <a:pt x="5852187" y="1938992"/>
                </a:cubicBezTo>
                <a:cubicBezTo>
                  <a:pt x="5516096" y="1973694"/>
                  <a:pt x="5656260" y="1904822"/>
                  <a:pt x="5492588" y="1938992"/>
                </a:cubicBezTo>
                <a:cubicBezTo>
                  <a:pt x="5328916" y="1973162"/>
                  <a:pt x="5330203" y="1930397"/>
                  <a:pt x="5243189" y="1938992"/>
                </a:cubicBezTo>
                <a:cubicBezTo>
                  <a:pt x="5156175" y="1947587"/>
                  <a:pt x="5035721" y="1933104"/>
                  <a:pt x="4883589" y="1938992"/>
                </a:cubicBezTo>
                <a:cubicBezTo>
                  <a:pt x="4731457" y="1944880"/>
                  <a:pt x="4332963" y="1932169"/>
                  <a:pt x="4193391" y="1938992"/>
                </a:cubicBezTo>
                <a:cubicBezTo>
                  <a:pt x="4053819" y="1945815"/>
                  <a:pt x="3960845" y="1902798"/>
                  <a:pt x="3833792" y="1938992"/>
                </a:cubicBezTo>
                <a:cubicBezTo>
                  <a:pt x="3706739" y="1975186"/>
                  <a:pt x="3670949" y="1937390"/>
                  <a:pt x="3584392" y="1938992"/>
                </a:cubicBezTo>
                <a:cubicBezTo>
                  <a:pt x="3497835" y="1940594"/>
                  <a:pt x="3313271" y="1902373"/>
                  <a:pt x="3224793" y="1938992"/>
                </a:cubicBezTo>
                <a:cubicBezTo>
                  <a:pt x="3136315" y="1975611"/>
                  <a:pt x="2937759" y="1918665"/>
                  <a:pt x="2754994" y="1938992"/>
                </a:cubicBezTo>
                <a:cubicBezTo>
                  <a:pt x="2572229" y="1959319"/>
                  <a:pt x="2406164" y="1931949"/>
                  <a:pt x="2174995" y="1938992"/>
                </a:cubicBezTo>
                <a:cubicBezTo>
                  <a:pt x="1943826" y="1946035"/>
                  <a:pt x="1987753" y="1936451"/>
                  <a:pt x="1815396" y="1938992"/>
                </a:cubicBezTo>
                <a:cubicBezTo>
                  <a:pt x="1643039" y="1941533"/>
                  <a:pt x="1253015" y="1885545"/>
                  <a:pt x="1014998" y="1938992"/>
                </a:cubicBezTo>
                <a:cubicBezTo>
                  <a:pt x="776981" y="1992439"/>
                  <a:pt x="261244" y="1936978"/>
                  <a:pt x="0" y="1938992"/>
                </a:cubicBezTo>
                <a:cubicBezTo>
                  <a:pt x="-49624" y="1823678"/>
                  <a:pt x="19212" y="1583115"/>
                  <a:pt x="0" y="1415464"/>
                </a:cubicBezTo>
                <a:cubicBezTo>
                  <a:pt x="-19212" y="1247813"/>
                  <a:pt x="12780" y="1159847"/>
                  <a:pt x="0" y="930716"/>
                </a:cubicBezTo>
                <a:cubicBezTo>
                  <a:pt x="-12780" y="701585"/>
                  <a:pt x="5471" y="636167"/>
                  <a:pt x="0" y="445968"/>
                </a:cubicBezTo>
                <a:cubicBezTo>
                  <a:pt x="-5471" y="255769"/>
                  <a:pt x="13588" y="132671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Communication</a:t>
            </a:r>
          </a:p>
          <a:p>
            <a:r>
              <a:rPr lang="en-US" u="sng" dirty="0"/>
              <a:t>Explicit:</a:t>
            </a:r>
            <a:r>
              <a:rPr lang="en-US" dirty="0"/>
              <a:t> State information and observations are directly sent to/between robots, e.g., using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u="sng" dirty="0"/>
              <a:t>Implicit:</a:t>
            </a:r>
            <a:r>
              <a:rPr lang="en-US" dirty="0"/>
              <a:t> Information is exchanged through common observations of the environment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B1146-8E86-7741-78F8-1398924E1F6A}"/>
              </a:ext>
            </a:extLst>
          </p:cNvPr>
          <p:cNvSpPr txBox="1"/>
          <p:nvPr/>
        </p:nvSpPr>
        <p:spPr>
          <a:xfrm>
            <a:off x="521783" y="5522500"/>
            <a:ext cx="11019976" cy="1200329"/>
          </a:xfrm>
          <a:custGeom>
            <a:avLst/>
            <a:gdLst>
              <a:gd name="connsiteX0" fmla="*/ 0 w 11019976"/>
              <a:gd name="connsiteY0" fmla="*/ 0 h 1200329"/>
              <a:gd name="connsiteX1" fmla="*/ 469799 w 11019976"/>
              <a:gd name="connsiteY1" fmla="*/ 0 h 1200329"/>
              <a:gd name="connsiteX2" fmla="*/ 829398 w 11019976"/>
              <a:gd name="connsiteY2" fmla="*/ 0 h 1200329"/>
              <a:gd name="connsiteX3" fmla="*/ 1629796 w 11019976"/>
              <a:gd name="connsiteY3" fmla="*/ 0 h 1200329"/>
              <a:gd name="connsiteX4" fmla="*/ 2430195 w 11019976"/>
              <a:gd name="connsiteY4" fmla="*/ 0 h 1200329"/>
              <a:gd name="connsiteX5" fmla="*/ 2899994 w 11019976"/>
              <a:gd name="connsiteY5" fmla="*/ 0 h 1200329"/>
              <a:gd name="connsiteX6" fmla="*/ 3259593 w 11019976"/>
              <a:gd name="connsiteY6" fmla="*/ 0 h 1200329"/>
              <a:gd name="connsiteX7" fmla="*/ 3508992 w 11019976"/>
              <a:gd name="connsiteY7" fmla="*/ 0 h 1200329"/>
              <a:gd name="connsiteX8" fmla="*/ 3758392 w 11019976"/>
              <a:gd name="connsiteY8" fmla="*/ 0 h 1200329"/>
              <a:gd name="connsiteX9" fmla="*/ 4448590 w 11019976"/>
              <a:gd name="connsiteY9" fmla="*/ 0 h 1200329"/>
              <a:gd name="connsiteX10" fmla="*/ 5028589 w 11019976"/>
              <a:gd name="connsiteY10" fmla="*/ 0 h 1200329"/>
              <a:gd name="connsiteX11" fmla="*/ 5608588 w 11019976"/>
              <a:gd name="connsiteY11" fmla="*/ 0 h 1200329"/>
              <a:gd name="connsiteX12" fmla="*/ 6298786 w 11019976"/>
              <a:gd name="connsiteY12" fmla="*/ 0 h 1200329"/>
              <a:gd name="connsiteX13" fmla="*/ 6988985 w 11019976"/>
              <a:gd name="connsiteY13" fmla="*/ 0 h 1200329"/>
              <a:gd name="connsiteX14" fmla="*/ 7458784 w 11019976"/>
              <a:gd name="connsiteY14" fmla="*/ 0 h 1200329"/>
              <a:gd name="connsiteX15" fmla="*/ 7708183 w 11019976"/>
              <a:gd name="connsiteY15" fmla="*/ 0 h 1200329"/>
              <a:gd name="connsiteX16" fmla="*/ 7957583 w 11019976"/>
              <a:gd name="connsiteY16" fmla="*/ 0 h 1200329"/>
              <a:gd name="connsiteX17" fmla="*/ 8537581 w 11019976"/>
              <a:gd name="connsiteY17" fmla="*/ 0 h 1200329"/>
              <a:gd name="connsiteX18" fmla="*/ 8786981 w 11019976"/>
              <a:gd name="connsiteY18" fmla="*/ 0 h 1200329"/>
              <a:gd name="connsiteX19" fmla="*/ 9587379 w 11019976"/>
              <a:gd name="connsiteY19" fmla="*/ 0 h 1200329"/>
              <a:gd name="connsiteX20" fmla="*/ 9836779 w 11019976"/>
              <a:gd name="connsiteY20" fmla="*/ 0 h 1200329"/>
              <a:gd name="connsiteX21" fmla="*/ 11019976 w 11019976"/>
              <a:gd name="connsiteY21" fmla="*/ 0 h 1200329"/>
              <a:gd name="connsiteX22" fmla="*/ 11019976 w 11019976"/>
              <a:gd name="connsiteY22" fmla="*/ 376103 h 1200329"/>
              <a:gd name="connsiteX23" fmla="*/ 11019976 w 11019976"/>
              <a:gd name="connsiteY23" fmla="*/ 752206 h 1200329"/>
              <a:gd name="connsiteX24" fmla="*/ 11019976 w 11019976"/>
              <a:gd name="connsiteY24" fmla="*/ 1200329 h 1200329"/>
              <a:gd name="connsiteX25" fmla="*/ 10550177 w 11019976"/>
              <a:gd name="connsiteY25" fmla="*/ 1200329 h 1200329"/>
              <a:gd name="connsiteX26" fmla="*/ 10300778 w 11019976"/>
              <a:gd name="connsiteY26" fmla="*/ 1200329 h 1200329"/>
              <a:gd name="connsiteX27" fmla="*/ 9830979 w 11019976"/>
              <a:gd name="connsiteY27" fmla="*/ 1200329 h 1200329"/>
              <a:gd name="connsiteX28" fmla="*/ 9140780 w 11019976"/>
              <a:gd name="connsiteY28" fmla="*/ 1200329 h 1200329"/>
              <a:gd name="connsiteX29" fmla="*/ 8670981 w 11019976"/>
              <a:gd name="connsiteY29" fmla="*/ 1200329 h 1200329"/>
              <a:gd name="connsiteX30" fmla="*/ 7870583 w 11019976"/>
              <a:gd name="connsiteY30" fmla="*/ 1200329 h 1200329"/>
              <a:gd name="connsiteX31" fmla="*/ 7070185 w 11019976"/>
              <a:gd name="connsiteY31" fmla="*/ 1200329 h 1200329"/>
              <a:gd name="connsiteX32" fmla="*/ 6710585 w 11019976"/>
              <a:gd name="connsiteY32" fmla="*/ 1200329 h 1200329"/>
              <a:gd name="connsiteX33" fmla="*/ 6240786 w 11019976"/>
              <a:gd name="connsiteY33" fmla="*/ 1200329 h 1200329"/>
              <a:gd name="connsiteX34" fmla="*/ 5881187 w 11019976"/>
              <a:gd name="connsiteY34" fmla="*/ 1200329 h 1200329"/>
              <a:gd name="connsiteX35" fmla="*/ 5190989 w 11019976"/>
              <a:gd name="connsiteY35" fmla="*/ 1200329 h 1200329"/>
              <a:gd name="connsiteX36" fmla="*/ 4941589 w 11019976"/>
              <a:gd name="connsiteY36" fmla="*/ 1200329 h 1200329"/>
              <a:gd name="connsiteX37" fmla="*/ 4692190 w 11019976"/>
              <a:gd name="connsiteY37" fmla="*/ 1200329 h 1200329"/>
              <a:gd name="connsiteX38" fmla="*/ 4442790 w 11019976"/>
              <a:gd name="connsiteY38" fmla="*/ 1200329 h 1200329"/>
              <a:gd name="connsiteX39" fmla="*/ 4193391 w 11019976"/>
              <a:gd name="connsiteY39" fmla="*/ 1200329 h 1200329"/>
              <a:gd name="connsiteX40" fmla="*/ 3723592 w 11019976"/>
              <a:gd name="connsiteY40" fmla="*/ 1200329 h 1200329"/>
              <a:gd name="connsiteX41" fmla="*/ 3363993 w 11019976"/>
              <a:gd name="connsiteY41" fmla="*/ 1200329 h 1200329"/>
              <a:gd name="connsiteX42" fmla="*/ 2894194 w 11019976"/>
              <a:gd name="connsiteY42" fmla="*/ 1200329 h 1200329"/>
              <a:gd name="connsiteX43" fmla="*/ 2203995 w 11019976"/>
              <a:gd name="connsiteY43" fmla="*/ 1200329 h 1200329"/>
              <a:gd name="connsiteX44" fmla="*/ 1403597 w 11019976"/>
              <a:gd name="connsiteY44" fmla="*/ 1200329 h 1200329"/>
              <a:gd name="connsiteX45" fmla="*/ 603199 w 11019976"/>
              <a:gd name="connsiteY45" fmla="*/ 1200329 h 1200329"/>
              <a:gd name="connsiteX46" fmla="*/ 0 w 11019976"/>
              <a:gd name="connsiteY46" fmla="*/ 1200329 h 1200329"/>
              <a:gd name="connsiteX47" fmla="*/ 0 w 11019976"/>
              <a:gd name="connsiteY47" fmla="*/ 836229 h 1200329"/>
              <a:gd name="connsiteX48" fmla="*/ 0 w 11019976"/>
              <a:gd name="connsiteY48" fmla="*/ 424116 h 1200329"/>
              <a:gd name="connsiteX49" fmla="*/ 0 w 11019976"/>
              <a:gd name="connsiteY49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019976" h="1200329" extrusionOk="0">
                <a:moveTo>
                  <a:pt x="0" y="0"/>
                </a:moveTo>
                <a:cubicBezTo>
                  <a:pt x="170354" y="-52665"/>
                  <a:pt x="342841" y="24795"/>
                  <a:pt x="469799" y="0"/>
                </a:cubicBezTo>
                <a:cubicBezTo>
                  <a:pt x="596757" y="-24795"/>
                  <a:pt x="656544" y="42262"/>
                  <a:pt x="829398" y="0"/>
                </a:cubicBezTo>
                <a:cubicBezTo>
                  <a:pt x="1002252" y="-42262"/>
                  <a:pt x="1305278" y="29721"/>
                  <a:pt x="1629796" y="0"/>
                </a:cubicBezTo>
                <a:cubicBezTo>
                  <a:pt x="1954314" y="-29721"/>
                  <a:pt x="2240130" y="14080"/>
                  <a:pt x="2430195" y="0"/>
                </a:cubicBezTo>
                <a:cubicBezTo>
                  <a:pt x="2620260" y="-14080"/>
                  <a:pt x="2731171" y="34250"/>
                  <a:pt x="2899994" y="0"/>
                </a:cubicBezTo>
                <a:cubicBezTo>
                  <a:pt x="3068817" y="-34250"/>
                  <a:pt x="3126405" y="35093"/>
                  <a:pt x="3259593" y="0"/>
                </a:cubicBezTo>
                <a:cubicBezTo>
                  <a:pt x="3392781" y="-35093"/>
                  <a:pt x="3418643" y="15432"/>
                  <a:pt x="3508992" y="0"/>
                </a:cubicBezTo>
                <a:cubicBezTo>
                  <a:pt x="3599341" y="-15432"/>
                  <a:pt x="3647338" y="12551"/>
                  <a:pt x="3758392" y="0"/>
                </a:cubicBezTo>
                <a:cubicBezTo>
                  <a:pt x="3869446" y="-12551"/>
                  <a:pt x="4123220" y="36174"/>
                  <a:pt x="4448590" y="0"/>
                </a:cubicBezTo>
                <a:cubicBezTo>
                  <a:pt x="4773960" y="-36174"/>
                  <a:pt x="4875643" y="61418"/>
                  <a:pt x="5028589" y="0"/>
                </a:cubicBezTo>
                <a:cubicBezTo>
                  <a:pt x="5181535" y="-61418"/>
                  <a:pt x="5368025" y="59720"/>
                  <a:pt x="5608588" y="0"/>
                </a:cubicBezTo>
                <a:cubicBezTo>
                  <a:pt x="5849151" y="-59720"/>
                  <a:pt x="5970418" y="75726"/>
                  <a:pt x="6298786" y="0"/>
                </a:cubicBezTo>
                <a:cubicBezTo>
                  <a:pt x="6627154" y="-75726"/>
                  <a:pt x="6685192" y="67011"/>
                  <a:pt x="6988985" y="0"/>
                </a:cubicBezTo>
                <a:cubicBezTo>
                  <a:pt x="7292778" y="-67011"/>
                  <a:pt x="7236507" y="5874"/>
                  <a:pt x="7458784" y="0"/>
                </a:cubicBezTo>
                <a:cubicBezTo>
                  <a:pt x="7681061" y="-5874"/>
                  <a:pt x="7625550" y="17919"/>
                  <a:pt x="7708183" y="0"/>
                </a:cubicBezTo>
                <a:cubicBezTo>
                  <a:pt x="7790816" y="-17919"/>
                  <a:pt x="7855349" y="16597"/>
                  <a:pt x="7957583" y="0"/>
                </a:cubicBezTo>
                <a:cubicBezTo>
                  <a:pt x="8059817" y="-16597"/>
                  <a:pt x="8339978" y="20622"/>
                  <a:pt x="8537581" y="0"/>
                </a:cubicBezTo>
                <a:cubicBezTo>
                  <a:pt x="8735184" y="-20622"/>
                  <a:pt x="8711550" y="23129"/>
                  <a:pt x="8786981" y="0"/>
                </a:cubicBezTo>
                <a:cubicBezTo>
                  <a:pt x="8862412" y="-23129"/>
                  <a:pt x="9244130" y="59066"/>
                  <a:pt x="9587379" y="0"/>
                </a:cubicBezTo>
                <a:cubicBezTo>
                  <a:pt x="9930628" y="-59066"/>
                  <a:pt x="9783340" y="4545"/>
                  <a:pt x="9836779" y="0"/>
                </a:cubicBezTo>
                <a:cubicBezTo>
                  <a:pt x="9890218" y="-4545"/>
                  <a:pt x="10716862" y="72797"/>
                  <a:pt x="11019976" y="0"/>
                </a:cubicBezTo>
                <a:cubicBezTo>
                  <a:pt x="11021437" y="110953"/>
                  <a:pt x="10989638" y="201637"/>
                  <a:pt x="11019976" y="376103"/>
                </a:cubicBezTo>
                <a:cubicBezTo>
                  <a:pt x="11050314" y="550569"/>
                  <a:pt x="10994617" y="577309"/>
                  <a:pt x="11019976" y="752206"/>
                </a:cubicBezTo>
                <a:cubicBezTo>
                  <a:pt x="11045335" y="927103"/>
                  <a:pt x="10996945" y="1084962"/>
                  <a:pt x="11019976" y="1200329"/>
                </a:cubicBezTo>
                <a:cubicBezTo>
                  <a:pt x="10803344" y="1233347"/>
                  <a:pt x="10696799" y="1145683"/>
                  <a:pt x="10550177" y="1200329"/>
                </a:cubicBezTo>
                <a:cubicBezTo>
                  <a:pt x="10403555" y="1254975"/>
                  <a:pt x="10389303" y="1175611"/>
                  <a:pt x="10300778" y="1200329"/>
                </a:cubicBezTo>
                <a:cubicBezTo>
                  <a:pt x="10212253" y="1225047"/>
                  <a:pt x="10017062" y="1151341"/>
                  <a:pt x="9830979" y="1200329"/>
                </a:cubicBezTo>
                <a:cubicBezTo>
                  <a:pt x="9644896" y="1249317"/>
                  <a:pt x="9420918" y="1191355"/>
                  <a:pt x="9140780" y="1200329"/>
                </a:cubicBezTo>
                <a:cubicBezTo>
                  <a:pt x="8860642" y="1209303"/>
                  <a:pt x="8878925" y="1156868"/>
                  <a:pt x="8670981" y="1200329"/>
                </a:cubicBezTo>
                <a:cubicBezTo>
                  <a:pt x="8463037" y="1243790"/>
                  <a:pt x="8056128" y="1179126"/>
                  <a:pt x="7870583" y="1200329"/>
                </a:cubicBezTo>
                <a:cubicBezTo>
                  <a:pt x="7685038" y="1221532"/>
                  <a:pt x="7464229" y="1167846"/>
                  <a:pt x="7070185" y="1200329"/>
                </a:cubicBezTo>
                <a:cubicBezTo>
                  <a:pt x="6676141" y="1232812"/>
                  <a:pt x="6854091" y="1171914"/>
                  <a:pt x="6710585" y="1200329"/>
                </a:cubicBezTo>
                <a:cubicBezTo>
                  <a:pt x="6567079" y="1228744"/>
                  <a:pt x="6471535" y="1169042"/>
                  <a:pt x="6240786" y="1200329"/>
                </a:cubicBezTo>
                <a:cubicBezTo>
                  <a:pt x="6010037" y="1231616"/>
                  <a:pt x="6019523" y="1198245"/>
                  <a:pt x="5881187" y="1200329"/>
                </a:cubicBezTo>
                <a:cubicBezTo>
                  <a:pt x="5742851" y="1202413"/>
                  <a:pt x="5479319" y="1177790"/>
                  <a:pt x="5190989" y="1200329"/>
                </a:cubicBezTo>
                <a:cubicBezTo>
                  <a:pt x="4902659" y="1222868"/>
                  <a:pt x="5018587" y="1185733"/>
                  <a:pt x="4941589" y="1200329"/>
                </a:cubicBezTo>
                <a:cubicBezTo>
                  <a:pt x="4864591" y="1214925"/>
                  <a:pt x="4798610" y="1185356"/>
                  <a:pt x="4692190" y="1200329"/>
                </a:cubicBezTo>
                <a:cubicBezTo>
                  <a:pt x="4585770" y="1215302"/>
                  <a:pt x="4495978" y="1189751"/>
                  <a:pt x="4442790" y="1200329"/>
                </a:cubicBezTo>
                <a:cubicBezTo>
                  <a:pt x="4389602" y="1210907"/>
                  <a:pt x="4251255" y="1186094"/>
                  <a:pt x="4193391" y="1200329"/>
                </a:cubicBezTo>
                <a:cubicBezTo>
                  <a:pt x="4135527" y="1214564"/>
                  <a:pt x="3954057" y="1198565"/>
                  <a:pt x="3723592" y="1200329"/>
                </a:cubicBezTo>
                <a:cubicBezTo>
                  <a:pt x="3493127" y="1202093"/>
                  <a:pt x="3442069" y="1170709"/>
                  <a:pt x="3363993" y="1200329"/>
                </a:cubicBezTo>
                <a:cubicBezTo>
                  <a:pt x="3285917" y="1229949"/>
                  <a:pt x="3061090" y="1146367"/>
                  <a:pt x="2894194" y="1200329"/>
                </a:cubicBezTo>
                <a:cubicBezTo>
                  <a:pt x="2727298" y="1254291"/>
                  <a:pt x="2413290" y="1146020"/>
                  <a:pt x="2203995" y="1200329"/>
                </a:cubicBezTo>
                <a:cubicBezTo>
                  <a:pt x="1994700" y="1254638"/>
                  <a:pt x="1647319" y="1113005"/>
                  <a:pt x="1403597" y="1200329"/>
                </a:cubicBezTo>
                <a:cubicBezTo>
                  <a:pt x="1159875" y="1287653"/>
                  <a:pt x="916041" y="1146800"/>
                  <a:pt x="603199" y="1200329"/>
                </a:cubicBezTo>
                <a:cubicBezTo>
                  <a:pt x="290357" y="1253858"/>
                  <a:pt x="203649" y="1171918"/>
                  <a:pt x="0" y="1200329"/>
                </a:cubicBezTo>
                <a:cubicBezTo>
                  <a:pt x="-27524" y="1115484"/>
                  <a:pt x="15721" y="997923"/>
                  <a:pt x="0" y="836229"/>
                </a:cubicBezTo>
                <a:cubicBezTo>
                  <a:pt x="-15721" y="674535"/>
                  <a:pt x="38652" y="507033"/>
                  <a:pt x="0" y="424116"/>
                </a:cubicBezTo>
                <a:cubicBezTo>
                  <a:pt x="-38652" y="341199"/>
                  <a:pt x="41429" y="11876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48012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Composition</a:t>
            </a:r>
          </a:p>
          <a:p>
            <a:r>
              <a:rPr lang="en-US" u="sng" dirty="0"/>
              <a:t>Homogeneous:</a:t>
            </a:r>
            <a:r>
              <a:rPr lang="en-US" b="1" dirty="0"/>
              <a:t> </a:t>
            </a:r>
            <a:r>
              <a:rPr lang="en-US" dirty="0"/>
              <a:t>All robotic platforms are the same.</a:t>
            </a:r>
          </a:p>
          <a:p>
            <a:r>
              <a:rPr lang="en-US" u="sng" dirty="0"/>
              <a:t>Heterogeneous:</a:t>
            </a:r>
            <a:r>
              <a:rPr lang="en-US" dirty="0"/>
              <a:t> Robotic platforms may differ in payload, mobility, etc. </a:t>
            </a: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592E4-10A6-CC19-7702-A4B300C7DA96}"/>
              </a:ext>
            </a:extLst>
          </p:cNvPr>
          <p:cNvSpPr txBox="1"/>
          <p:nvPr/>
        </p:nvSpPr>
        <p:spPr>
          <a:xfrm>
            <a:off x="521784" y="1300395"/>
            <a:ext cx="11019976" cy="1938992"/>
          </a:xfrm>
          <a:custGeom>
            <a:avLst/>
            <a:gdLst>
              <a:gd name="connsiteX0" fmla="*/ 0 w 11019976"/>
              <a:gd name="connsiteY0" fmla="*/ 0 h 1938992"/>
              <a:gd name="connsiteX1" fmla="*/ 469799 w 11019976"/>
              <a:gd name="connsiteY1" fmla="*/ 0 h 1938992"/>
              <a:gd name="connsiteX2" fmla="*/ 719198 w 11019976"/>
              <a:gd name="connsiteY2" fmla="*/ 0 h 1938992"/>
              <a:gd name="connsiteX3" fmla="*/ 1519597 w 11019976"/>
              <a:gd name="connsiteY3" fmla="*/ 0 h 1938992"/>
              <a:gd name="connsiteX4" fmla="*/ 1989396 w 11019976"/>
              <a:gd name="connsiteY4" fmla="*/ 0 h 1938992"/>
              <a:gd name="connsiteX5" fmla="*/ 2459195 w 11019976"/>
              <a:gd name="connsiteY5" fmla="*/ 0 h 1938992"/>
              <a:gd name="connsiteX6" fmla="*/ 3259593 w 11019976"/>
              <a:gd name="connsiteY6" fmla="*/ 0 h 1938992"/>
              <a:gd name="connsiteX7" fmla="*/ 3619192 w 11019976"/>
              <a:gd name="connsiteY7" fmla="*/ 0 h 1938992"/>
              <a:gd name="connsiteX8" fmla="*/ 4419590 w 11019976"/>
              <a:gd name="connsiteY8" fmla="*/ 0 h 1938992"/>
              <a:gd name="connsiteX9" fmla="*/ 5219989 w 11019976"/>
              <a:gd name="connsiteY9" fmla="*/ 0 h 1938992"/>
              <a:gd name="connsiteX10" fmla="*/ 5799987 w 11019976"/>
              <a:gd name="connsiteY10" fmla="*/ 0 h 1938992"/>
              <a:gd name="connsiteX11" fmla="*/ 6600386 w 11019976"/>
              <a:gd name="connsiteY11" fmla="*/ 0 h 1938992"/>
              <a:gd name="connsiteX12" fmla="*/ 7070185 w 11019976"/>
              <a:gd name="connsiteY12" fmla="*/ 0 h 1938992"/>
              <a:gd name="connsiteX13" fmla="*/ 7539984 w 11019976"/>
              <a:gd name="connsiteY13" fmla="*/ 0 h 1938992"/>
              <a:gd name="connsiteX14" fmla="*/ 8230182 w 11019976"/>
              <a:gd name="connsiteY14" fmla="*/ 0 h 1938992"/>
              <a:gd name="connsiteX15" fmla="*/ 8699981 w 11019976"/>
              <a:gd name="connsiteY15" fmla="*/ 0 h 1938992"/>
              <a:gd name="connsiteX16" fmla="*/ 9500379 w 11019976"/>
              <a:gd name="connsiteY16" fmla="*/ 0 h 1938992"/>
              <a:gd name="connsiteX17" fmla="*/ 10300778 w 11019976"/>
              <a:gd name="connsiteY17" fmla="*/ 0 h 1938992"/>
              <a:gd name="connsiteX18" fmla="*/ 11019976 w 11019976"/>
              <a:gd name="connsiteY18" fmla="*/ 0 h 1938992"/>
              <a:gd name="connsiteX19" fmla="*/ 11019976 w 11019976"/>
              <a:gd name="connsiteY19" fmla="*/ 465358 h 1938992"/>
              <a:gd name="connsiteX20" fmla="*/ 11019976 w 11019976"/>
              <a:gd name="connsiteY20" fmla="*/ 891936 h 1938992"/>
              <a:gd name="connsiteX21" fmla="*/ 11019976 w 11019976"/>
              <a:gd name="connsiteY21" fmla="*/ 1337904 h 1938992"/>
              <a:gd name="connsiteX22" fmla="*/ 11019976 w 11019976"/>
              <a:gd name="connsiteY22" fmla="*/ 1938992 h 1938992"/>
              <a:gd name="connsiteX23" fmla="*/ 10550177 w 11019976"/>
              <a:gd name="connsiteY23" fmla="*/ 1938992 h 1938992"/>
              <a:gd name="connsiteX24" fmla="*/ 9970178 w 11019976"/>
              <a:gd name="connsiteY24" fmla="*/ 1938992 h 1938992"/>
              <a:gd name="connsiteX25" fmla="*/ 9720779 w 11019976"/>
              <a:gd name="connsiteY25" fmla="*/ 1938992 h 1938992"/>
              <a:gd name="connsiteX26" fmla="*/ 9471379 w 11019976"/>
              <a:gd name="connsiteY26" fmla="*/ 1938992 h 1938992"/>
              <a:gd name="connsiteX27" fmla="*/ 8891381 w 11019976"/>
              <a:gd name="connsiteY27" fmla="*/ 1938992 h 1938992"/>
              <a:gd name="connsiteX28" fmla="*/ 8531781 w 11019976"/>
              <a:gd name="connsiteY28" fmla="*/ 1938992 h 1938992"/>
              <a:gd name="connsiteX29" fmla="*/ 7841583 w 11019976"/>
              <a:gd name="connsiteY29" fmla="*/ 1938992 h 1938992"/>
              <a:gd name="connsiteX30" fmla="*/ 7481984 w 11019976"/>
              <a:gd name="connsiteY30" fmla="*/ 1938992 h 1938992"/>
              <a:gd name="connsiteX31" fmla="*/ 6791785 w 11019976"/>
              <a:gd name="connsiteY31" fmla="*/ 1938992 h 1938992"/>
              <a:gd name="connsiteX32" fmla="*/ 6542386 w 11019976"/>
              <a:gd name="connsiteY32" fmla="*/ 1938992 h 1938992"/>
              <a:gd name="connsiteX33" fmla="*/ 5852187 w 11019976"/>
              <a:gd name="connsiteY33" fmla="*/ 1938992 h 1938992"/>
              <a:gd name="connsiteX34" fmla="*/ 5492588 w 11019976"/>
              <a:gd name="connsiteY34" fmla="*/ 1938992 h 1938992"/>
              <a:gd name="connsiteX35" fmla="*/ 5243189 w 11019976"/>
              <a:gd name="connsiteY35" fmla="*/ 1938992 h 1938992"/>
              <a:gd name="connsiteX36" fmla="*/ 4883589 w 11019976"/>
              <a:gd name="connsiteY36" fmla="*/ 1938992 h 1938992"/>
              <a:gd name="connsiteX37" fmla="*/ 4193391 w 11019976"/>
              <a:gd name="connsiteY37" fmla="*/ 1938992 h 1938992"/>
              <a:gd name="connsiteX38" fmla="*/ 3833792 w 11019976"/>
              <a:gd name="connsiteY38" fmla="*/ 1938992 h 1938992"/>
              <a:gd name="connsiteX39" fmla="*/ 3584392 w 11019976"/>
              <a:gd name="connsiteY39" fmla="*/ 1938992 h 1938992"/>
              <a:gd name="connsiteX40" fmla="*/ 3224793 w 11019976"/>
              <a:gd name="connsiteY40" fmla="*/ 1938992 h 1938992"/>
              <a:gd name="connsiteX41" fmla="*/ 2754994 w 11019976"/>
              <a:gd name="connsiteY41" fmla="*/ 1938992 h 1938992"/>
              <a:gd name="connsiteX42" fmla="*/ 2174995 w 11019976"/>
              <a:gd name="connsiteY42" fmla="*/ 1938992 h 1938992"/>
              <a:gd name="connsiteX43" fmla="*/ 1815396 w 11019976"/>
              <a:gd name="connsiteY43" fmla="*/ 1938992 h 1938992"/>
              <a:gd name="connsiteX44" fmla="*/ 1014998 w 11019976"/>
              <a:gd name="connsiteY44" fmla="*/ 1938992 h 1938992"/>
              <a:gd name="connsiteX45" fmla="*/ 0 w 11019976"/>
              <a:gd name="connsiteY45" fmla="*/ 1938992 h 1938992"/>
              <a:gd name="connsiteX46" fmla="*/ 0 w 11019976"/>
              <a:gd name="connsiteY46" fmla="*/ 1415464 h 1938992"/>
              <a:gd name="connsiteX47" fmla="*/ 0 w 11019976"/>
              <a:gd name="connsiteY47" fmla="*/ 930716 h 1938992"/>
              <a:gd name="connsiteX48" fmla="*/ 0 w 11019976"/>
              <a:gd name="connsiteY48" fmla="*/ 445968 h 1938992"/>
              <a:gd name="connsiteX49" fmla="*/ 0 w 11019976"/>
              <a:gd name="connsiteY49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019976" h="1938992" extrusionOk="0">
                <a:moveTo>
                  <a:pt x="0" y="0"/>
                </a:moveTo>
                <a:cubicBezTo>
                  <a:pt x="94588" y="-39273"/>
                  <a:pt x="299794" y="12504"/>
                  <a:pt x="469799" y="0"/>
                </a:cubicBezTo>
                <a:cubicBezTo>
                  <a:pt x="639804" y="-12504"/>
                  <a:pt x="628496" y="8045"/>
                  <a:pt x="719198" y="0"/>
                </a:cubicBezTo>
                <a:cubicBezTo>
                  <a:pt x="809900" y="-8045"/>
                  <a:pt x="1305456" y="52055"/>
                  <a:pt x="1519597" y="0"/>
                </a:cubicBezTo>
                <a:cubicBezTo>
                  <a:pt x="1733738" y="-52055"/>
                  <a:pt x="1815527" y="34772"/>
                  <a:pt x="1989396" y="0"/>
                </a:cubicBezTo>
                <a:cubicBezTo>
                  <a:pt x="2163265" y="-34772"/>
                  <a:pt x="2345503" y="43250"/>
                  <a:pt x="2459195" y="0"/>
                </a:cubicBezTo>
                <a:cubicBezTo>
                  <a:pt x="2572887" y="-43250"/>
                  <a:pt x="2919407" y="19466"/>
                  <a:pt x="3259593" y="0"/>
                </a:cubicBezTo>
                <a:cubicBezTo>
                  <a:pt x="3599779" y="-19466"/>
                  <a:pt x="3491162" y="41255"/>
                  <a:pt x="3619192" y="0"/>
                </a:cubicBezTo>
                <a:cubicBezTo>
                  <a:pt x="3747222" y="-41255"/>
                  <a:pt x="4253879" y="11700"/>
                  <a:pt x="4419590" y="0"/>
                </a:cubicBezTo>
                <a:cubicBezTo>
                  <a:pt x="4585301" y="-11700"/>
                  <a:pt x="4984140" y="91834"/>
                  <a:pt x="5219989" y="0"/>
                </a:cubicBezTo>
                <a:cubicBezTo>
                  <a:pt x="5455838" y="-91834"/>
                  <a:pt x="5528526" y="41051"/>
                  <a:pt x="5799987" y="0"/>
                </a:cubicBezTo>
                <a:cubicBezTo>
                  <a:pt x="6071448" y="-41051"/>
                  <a:pt x="6236982" y="23005"/>
                  <a:pt x="6600386" y="0"/>
                </a:cubicBezTo>
                <a:cubicBezTo>
                  <a:pt x="6963790" y="-23005"/>
                  <a:pt x="6972393" y="34906"/>
                  <a:pt x="7070185" y="0"/>
                </a:cubicBezTo>
                <a:cubicBezTo>
                  <a:pt x="7167977" y="-34906"/>
                  <a:pt x="7444114" y="41589"/>
                  <a:pt x="7539984" y="0"/>
                </a:cubicBezTo>
                <a:cubicBezTo>
                  <a:pt x="7635854" y="-41589"/>
                  <a:pt x="7911110" y="62060"/>
                  <a:pt x="8230182" y="0"/>
                </a:cubicBezTo>
                <a:cubicBezTo>
                  <a:pt x="8549254" y="-62060"/>
                  <a:pt x="8596031" y="25813"/>
                  <a:pt x="8699981" y="0"/>
                </a:cubicBezTo>
                <a:cubicBezTo>
                  <a:pt x="8803931" y="-25813"/>
                  <a:pt x="9138559" y="80505"/>
                  <a:pt x="9500379" y="0"/>
                </a:cubicBezTo>
                <a:cubicBezTo>
                  <a:pt x="9862199" y="-80505"/>
                  <a:pt x="9915949" y="49237"/>
                  <a:pt x="10300778" y="0"/>
                </a:cubicBezTo>
                <a:cubicBezTo>
                  <a:pt x="10685607" y="-49237"/>
                  <a:pt x="10815983" y="65871"/>
                  <a:pt x="11019976" y="0"/>
                </a:cubicBezTo>
                <a:cubicBezTo>
                  <a:pt x="11046407" y="122477"/>
                  <a:pt x="11001302" y="350169"/>
                  <a:pt x="11019976" y="465358"/>
                </a:cubicBezTo>
                <a:cubicBezTo>
                  <a:pt x="11038650" y="580547"/>
                  <a:pt x="10983581" y="782957"/>
                  <a:pt x="11019976" y="891936"/>
                </a:cubicBezTo>
                <a:cubicBezTo>
                  <a:pt x="11056371" y="1000915"/>
                  <a:pt x="10974574" y="1196227"/>
                  <a:pt x="11019976" y="1337904"/>
                </a:cubicBezTo>
                <a:cubicBezTo>
                  <a:pt x="11065378" y="1479581"/>
                  <a:pt x="10983759" y="1709914"/>
                  <a:pt x="11019976" y="1938992"/>
                </a:cubicBezTo>
                <a:cubicBezTo>
                  <a:pt x="10854348" y="1979865"/>
                  <a:pt x="10749264" y="1920345"/>
                  <a:pt x="10550177" y="1938992"/>
                </a:cubicBezTo>
                <a:cubicBezTo>
                  <a:pt x="10351090" y="1957639"/>
                  <a:pt x="10098440" y="1910440"/>
                  <a:pt x="9970178" y="1938992"/>
                </a:cubicBezTo>
                <a:cubicBezTo>
                  <a:pt x="9841916" y="1967544"/>
                  <a:pt x="9780432" y="1923754"/>
                  <a:pt x="9720779" y="1938992"/>
                </a:cubicBezTo>
                <a:cubicBezTo>
                  <a:pt x="9661126" y="1954230"/>
                  <a:pt x="9540070" y="1937582"/>
                  <a:pt x="9471379" y="1938992"/>
                </a:cubicBezTo>
                <a:cubicBezTo>
                  <a:pt x="9402688" y="1940402"/>
                  <a:pt x="9056903" y="1880020"/>
                  <a:pt x="8891381" y="1938992"/>
                </a:cubicBezTo>
                <a:cubicBezTo>
                  <a:pt x="8725859" y="1997964"/>
                  <a:pt x="8686442" y="1897747"/>
                  <a:pt x="8531781" y="1938992"/>
                </a:cubicBezTo>
                <a:cubicBezTo>
                  <a:pt x="8377120" y="1980237"/>
                  <a:pt x="8138829" y="1937533"/>
                  <a:pt x="7841583" y="1938992"/>
                </a:cubicBezTo>
                <a:cubicBezTo>
                  <a:pt x="7544337" y="1940451"/>
                  <a:pt x="7570195" y="1930723"/>
                  <a:pt x="7481984" y="1938992"/>
                </a:cubicBezTo>
                <a:cubicBezTo>
                  <a:pt x="7393773" y="1947261"/>
                  <a:pt x="7047750" y="1871773"/>
                  <a:pt x="6791785" y="1938992"/>
                </a:cubicBezTo>
                <a:cubicBezTo>
                  <a:pt x="6535820" y="2006211"/>
                  <a:pt x="6641384" y="1916171"/>
                  <a:pt x="6542386" y="1938992"/>
                </a:cubicBezTo>
                <a:cubicBezTo>
                  <a:pt x="6443388" y="1961813"/>
                  <a:pt x="6188278" y="1904290"/>
                  <a:pt x="5852187" y="1938992"/>
                </a:cubicBezTo>
                <a:cubicBezTo>
                  <a:pt x="5516096" y="1973694"/>
                  <a:pt x="5656260" y="1904822"/>
                  <a:pt x="5492588" y="1938992"/>
                </a:cubicBezTo>
                <a:cubicBezTo>
                  <a:pt x="5328916" y="1973162"/>
                  <a:pt x="5330203" y="1930397"/>
                  <a:pt x="5243189" y="1938992"/>
                </a:cubicBezTo>
                <a:cubicBezTo>
                  <a:pt x="5156175" y="1947587"/>
                  <a:pt x="5035721" y="1933104"/>
                  <a:pt x="4883589" y="1938992"/>
                </a:cubicBezTo>
                <a:cubicBezTo>
                  <a:pt x="4731457" y="1944880"/>
                  <a:pt x="4332963" y="1932169"/>
                  <a:pt x="4193391" y="1938992"/>
                </a:cubicBezTo>
                <a:cubicBezTo>
                  <a:pt x="4053819" y="1945815"/>
                  <a:pt x="3960845" y="1902798"/>
                  <a:pt x="3833792" y="1938992"/>
                </a:cubicBezTo>
                <a:cubicBezTo>
                  <a:pt x="3706739" y="1975186"/>
                  <a:pt x="3670949" y="1937390"/>
                  <a:pt x="3584392" y="1938992"/>
                </a:cubicBezTo>
                <a:cubicBezTo>
                  <a:pt x="3497835" y="1940594"/>
                  <a:pt x="3313271" y="1902373"/>
                  <a:pt x="3224793" y="1938992"/>
                </a:cubicBezTo>
                <a:cubicBezTo>
                  <a:pt x="3136315" y="1975611"/>
                  <a:pt x="2937759" y="1918665"/>
                  <a:pt x="2754994" y="1938992"/>
                </a:cubicBezTo>
                <a:cubicBezTo>
                  <a:pt x="2572229" y="1959319"/>
                  <a:pt x="2406164" y="1931949"/>
                  <a:pt x="2174995" y="1938992"/>
                </a:cubicBezTo>
                <a:cubicBezTo>
                  <a:pt x="1943826" y="1946035"/>
                  <a:pt x="1987753" y="1936451"/>
                  <a:pt x="1815396" y="1938992"/>
                </a:cubicBezTo>
                <a:cubicBezTo>
                  <a:pt x="1643039" y="1941533"/>
                  <a:pt x="1253015" y="1885545"/>
                  <a:pt x="1014998" y="1938992"/>
                </a:cubicBezTo>
                <a:cubicBezTo>
                  <a:pt x="776981" y="1992439"/>
                  <a:pt x="261244" y="1936978"/>
                  <a:pt x="0" y="1938992"/>
                </a:cubicBezTo>
                <a:cubicBezTo>
                  <a:pt x="-49624" y="1823678"/>
                  <a:pt x="19212" y="1583115"/>
                  <a:pt x="0" y="1415464"/>
                </a:cubicBezTo>
                <a:cubicBezTo>
                  <a:pt x="-19212" y="1247813"/>
                  <a:pt x="12780" y="1159847"/>
                  <a:pt x="0" y="930716"/>
                </a:cubicBezTo>
                <a:cubicBezTo>
                  <a:pt x="-12780" y="701585"/>
                  <a:pt x="5471" y="636167"/>
                  <a:pt x="0" y="445968"/>
                </a:cubicBezTo>
                <a:cubicBezTo>
                  <a:pt x="-5471" y="255769"/>
                  <a:pt x="13588" y="132671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Control</a:t>
            </a:r>
          </a:p>
          <a:p>
            <a:r>
              <a:rPr lang="en-US" u="sng" dirty="0"/>
              <a:t>Centralized:</a:t>
            </a:r>
            <a:r>
              <a:rPr lang="en-US" dirty="0"/>
              <a:t> One </a:t>
            </a:r>
            <a:r>
              <a:rPr lang="en-US" i="1" dirty="0"/>
              <a:t>central</a:t>
            </a:r>
            <a:r>
              <a:rPr lang="en-US" dirty="0"/>
              <a:t> unit performs estimation and planning, then communicates with all robots to issue commands.</a:t>
            </a:r>
          </a:p>
          <a:p>
            <a:r>
              <a:rPr lang="en-US" u="sng" dirty="0"/>
              <a:t>Decentralized:</a:t>
            </a:r>
            <a:r>
              <a:rPr lang="en-US" dirty="0"/>
              <a:t> Individual agents make asynchronous control decisions based on their current best information.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064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464A-097D-C0A7-B608-AE01986A9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1B889E-3B2D-58F6-D977-83503AAE5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A788E33-2423-EBCC-FD38-819A18B6E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D384097-6FB2-FF87-75D2-028A9CCA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6998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challenges in MRS: Motion Planning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6A3E5-4E8C-101D-986A-73F580651883}"/>
              </a:ext>
            </a:extLst>
          </p:cNvPr>
          <p:cNvSpPr txBox="1"/>
          <p:nvPr/>
        </p:nvSpPr>
        <p:spPr>
          <a:xfrm>
            <a:off x="5540187" y="2977908"/>
            <a:ext cx="5923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compounding uncertainty; motion dynamics become necessary; environmental changes cascade; computational complexity (NP-hard)</a:t>
            </a:r>
          </a:p>
        </p:txBody>
      </p:sp>
      <p:pic>
        <p:nvPicPr>
          <p:cNvPr id="5122" name="Picture 2" descr="Multi-Robot Motion Planning">
            <a:extLst>
              <a:ext uri="{FF2B5EF4-FFF2-40B4-BE49-F238E27FC236}">
                <a16:creationId xmlns:a16="http://schemas.microsoft.com/office/drawing/2014/main" id="{D63107D0-6E94-C080-D529-9238500E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6" y="1463274"/>
            <a:ext cx="4800323" cy="479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331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0D02-6804-1E6A-7B17-0EAE3E0D4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E920DF-C042-E46B-328F-D8D85BA7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71DD524-A119-A7FD-BA68-F842B585A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E8A6B36-8C5E-2685-0057-5B29A958F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6998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challenges in MRS: Motion Planning</a:t>
            </a:r>
          </a:p>
        </p:txBody>
      </p:sp>
      <p:pic>
        <p:nvPicPr>
          <p:cNvPr id="2" name="Online Media 1" descr="Incredible Drone Display is World’s Biggest Ever - Guinness World Records">
            <a:hlinkClick r:id="" action="ppaction://media"/>
            <a:extLst>
              <a:ext uri="{FF2B5EF4-FFF2-40B4-BE49-F238E27FC236}">
                <a16:creationId xmlns:a16="http://schemas.microsoft.com/office/drawing/2014/main" id="{46A47698-D372-5C17-045B-F656A1570A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1"/>
            <a:ext cx="12192001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94C3E-9911-BDFD-5E12-B0CBB04E5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E941402-02C8-9488-5162-0FC9DC98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5D0A254-BB49-18AF-0110-F1CCAE05D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513E2535-3382-977A-D095-40A3D0832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6998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challenges in MRS: Motion Planning</a:t>
            </a:r>
          </a:p>
        </p:txBody>
      </p:sp>
      <p:pic>
        <p:nvPicPr>
          <p:cNvPr id="3" name="Online Media 2" descr="Autonomous drones fly through Chinese bamboo forest">
            <a:hlinkClick r:id="" action="ppaction://media"/>
            <a:extLst>
              <a:ext uri="{FF2B5EF4-FFF2-40B4-BE49-F238E27FC236}">
                <a16:creationId xmlns:a16="http://schemas.microsoft.com/office/drawing/2014/main" id="{95A4C02D-3968-8F67-DE5E-5F7E2BE1A58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79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8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5C6FC-8B97-460C-A0FF-E2CD868EB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3EDD2B-C4A0-21CE-CDEA-A0E7E26E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BEB439F-1C67-E278-DE8C-03779E2A9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6BE3744-C08F-259F-8967-E3DB5541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challenges in MRS: Task Allocation</a:t>
            </a:r>
          </a:p>
        </p:txBody>
      </p:sp>
      <p:pic>
        <p:nvPicPr>
          <p:cNvPr id="6146" name="Picture 2" descr="Multi-robot exploration in task allocation problem | Applied Intelligence">
            <a:extLst>
              <a:ext uri="{FF2B5EF4-FFF2-40B4-BE49-F238E27FC236}">
                <a16:creationId xmlns:a16="http://schemas.microsoft.com/office/drawing/2014/main" id="{AF8E7010-F8FC-220F-4A5C-10A88EB1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05" y="1261541"/>
            <a:ext cx="4214785" cy="290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219C5B-B0B9-504A-D8A0-C1C1B6646286}"/>
              </a:ext>
            </a:extLst>
          </p:cNvPr>
          <p:cNvSpPr txBox="1"/>
          <p:nvPr/>
        </p:nvSpPr>
        <p:spPr>
          <a:xfrm>
            <a:off x="5799821" y="2076955"/>
            <a:ext cx="5923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compounding uncertainty;</a:t>
            </a:r>
          </a:p>
          <a:p>
            <a:r>
              <a:rPr lang="en-US" b="1" dirty="0"/>
              <a:t>computational complexity (NP-hard);</a:t>
            </a:r>
          </a:p>
          <a:p>
            <a:r>
              <a:rPr lang="en-US" b="1" dirty="0"/>
              <a:t>task interdependency and prioritization</a:t>
            </a:r>
          </a:p>
          <a:p>
            <a:endParaRPr lang="en-US" b="1" dirty="0"/>
          </a:p>
        </p:txBody>
      </p:sp>
      <p:pic>
        <p:nvPicPr>
          <p:cNvPr id="6148" name="Picture 4" descr="Frontiers | Multi-robot cooperative autonomous exploration via task  allocation in terrestrial environments">
            <a:extLst>
              <a:ext uri="{FF2B5EF4-FFF2-40B4-BE49-F238E27FC236}">
                <a16:creationId xmlns:a16="http://schemas.microsoft.com/office/drawing/2014/main" id="{8535F107-2BEC-523C-6C7F-54ED1CB06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31" b="7187"/>
          <a:stretch/>
        </p:blipFill>
        <p:spPr bwMode="auto">
          <a:xfrm>
            <a:off x="263086" y="4262059"/>
            <a:ext cx="3003445" cy="245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rontiers | Multi-robot cooperative autonomous exploration via task  allocation in terrestrial environments">
            <a:extLst>
              <a:ext uri="{FF2B5EF4-FFF2-40B4-BE49-F238E27FC236}">
                <a16:creationId xmlns:a16="http://schemas.microsoft.com/office/drawing/2014/main" id="{879125B9-C7BD-A685-BB50-469230EE2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1" b="7187"/>
          <a:stretch/>
        </p:blipFill>
        <p:spPr bwMode="auto">
          <a:xfrm>
            <a:off x="3224098" y="4262059"/>
            <a:ext cx="3003445" cy="245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936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F3F0C-7CF1-6191-54D3-D1832CE55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F305A65-6005-662A-9168-7AE8C6121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3662142-A6F7-ED66-38BD-0B639EF57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490CD0C-4966-CE17-67ED-55F02A80F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challenges in MRS: Task Allocation</a:t>
            </a:r>
          </a:p>
        </p:txBody>
      </p:sp>
      <p:pic>
        <p:nvPicPr>
          <p:cNvPr id="2" name="Online Media 1" descr="FAVIS Multirobot Inspection">
            <a:hlinkClick r:id="" action="ppaction://media"/>
            <a:extLst>
              <a:ext uri="{FF2B5EF4-FFF2-40B4-BE49-F238E27FC236}">
                <a16:creationId xmlns:a16="http://schemas.microsoft.com/office/drawing/2014/main" id="{C6459F5F-B886-5BDE-2BF5-99145D4C68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6666"/>
            <a:ext cx="12191999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A53D7-A61C-1860-1187-636A8ACC6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A84544D-5FE5-EDD7-6E55-8C06620A8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C290369-9DB4-BB3D-92C6-58F0B0A7B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9015AF7-D956-0375-D07E-3E052FCAD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challenges in MRS: Task Allocation</a:t>
            </a:r>
          </a:p>
        </p:txBody>
      </p:sp>
      <p:pic>
        <p:nvPicPr>
          <p:cNvPr id="3" name="Online Media 2" descr="Multi-Robot Exploration - Simulation, 2008">
            <a:hlinkClick r:id="" action="ppaction://media"/>
            <a:extLst>
              <a:ext uri="{FF2B5EF4-FFF2-40B4-BE49-F238E27FC236}">
                <a16:creationId xmlns:a16="http://schemas.microsoft.com/office/drawing/2014/main" id="{393C088F-F5B0-E416-F05E-A4B960362CB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1"/>
            <a:ext cx="12192001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3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A2025-FBB9-A8D5-6146-A6A46DDED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1565D7-48B4-4075-13EE-DC37EE966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3A3245F-C1D4-5E6C-66FE-66333F92A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D9B02DA-A2D3-E56A-7803-53200A84D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5379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challenges in MRS: Information Exchange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649620-C8D0-6574-6319-CD1B34B7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39" y="2420552"/>
            <a:ext cx="9720198" cy="2133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92A74-6348-0C1D-A9DD-40ABA29F9DBA}"/>
              </a:ext>
            </a:extLst>
          </p:cNvPr>
          <p:cNvSpPr txBox="1"/>
          <p:nvPr/>
        </p:nvSpPr>
        <p:spPr>
          <a:xfrm>
            <a:off x="919156" y="4554526"/>
            <a:ext cx="10353688" cy="84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network throughput limits; connectivity changes from motion;</a:t>
            </a:r>
          </a:p>
          <a:p>
            <a:r>
              <a:rPr lang="en-US" b="1" dirty="0"/>
              <a:t>variable environmental factors (e.g., obstacles);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74498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C198-4DE6-5A7B-C5C3-B5ED2E71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DDA9A86-8542-F65D-7513-94CD58E25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7E2A227-5E13-7940-059D-A3D74BC16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00F2041-3AA2-13EE-38B8-729FDA8AE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5379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challenges in MRS: Information Exchange</a:t>
            </a:r>
          </a:p>
        </p:txBody>
      </p:sp>
      <p:pic>
        <p:nvPicPr>
          <p:cNvPr id="2" name="Online Media 1" descr="Stigmergy, robots, and automatic design">
            <a:hlinkClick r:id="" action="ppaction://media"/>
            <a:extLst>
              <a:ext uri="{FF2B5EF4-FFF2-40B4-BE49-F238E27FC236}">
                <a16:creationId xmlns:a16="http://schemas.microsoft.com/office/drawing/2014/main" id="{37F7A543-2774-54AF-36C8-9857259CF6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0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AA5B-23D5-5C2A-B8F1-860B2F690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204DA0F-B18C-FF08-65C0-6CA7B2AF5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35E5848-0712-C071-A721-DD70B9F12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24DAF75-7C90-543F-D6B2-620E624AB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Three Pillars</a:t>
            </a:r>
          </a:p>
        </p:txBody>
      </p:sp>
      <p:pic>
        <p:nvPicPr>
          <p:cNvPr id="2" name="Picture 2" descr="All Terrain Robot Wheel 130 x 59 mm (Pair) - RobotShop">
            <a:extLst>
              <a:ext uri="{FF2B5EF4-FFF2-40B4-BE49-F238E27FC236}">
                <a16:creationId xmlns:a16="http://schemas.microsoft.com/office/drawing/2014/main" id="{99CA645B-53E9-E7C6-C81F-D715D7FB2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0" y="4532243"/>
            <a:ext cx="2500450" cy="25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3E148-2899-1CAD-67A7-4477334B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486" y="4235574"/>
            <a:ext cx="2354758" cy="2265053"/>
          </a:xfrm>
          <a:prstGeom prst="rect">
            <a:avLst/>
          </a:prstGeom>
        </p:spPr>
      </p:pic>
      <p:pic>
        <p:nvPicPr>
          <p:cNvPr id="4" name="Picture 10" descr="Puck">
            <a:extLst>
              <a:ext uri="{FF2B5EF4-FFF2-40B4-BE49-F238E27FC236}">
                <a16:creationId xmlns:a16="http://schemas.microsoft.com/office/drawing/2014/main" id="{12AD7513-9EFB-2A9C-DAE7-0997210E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91" y="4340353"/>
            <a:ext cx="2267681" cy="22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012F3-7704-71A3-6CE4-3F3123F48299}"/>
              </a:ext>
            </a:extLst>
          </p:cNvPr>
          <p:cNvSpPr txBox="1"/>
          <p:nvPr/>
        </p:nvSpPr>
        <p:spPr>
          <a:xfrm>
            <a:off x="1082826" y="6302754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8CDDF-BC3A-A431-B2FE-E4AD0CD771D6}"/>
              </a:ext>
            </a:extLst>
          </p:cNvPr>
          <p:cNvSpPr txBox="1"/>
          <p:nvPr/>
        </p:nvSpPr>
        <p:spPr>
          <a:xfrm>
            <a:off x="4795692" y="630275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C4E71-9183-0B01-C2E1-E7FD7E2C5B51}"/>
              </a:ext>
            </a:extLst>
          </p:cNvPr>
          <p:cNvSpPr txBox="1"/>
          <p:nvPr/>
        </p:nvSpPr>
        <p:spPr>
          <a:xfrm>
            <a:off x="9142396" y="6302754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Intelligence</a:t>
            </a:r>
          </a:p>
        </p:txBody>
      </p:sp>
      <p:pic>
        <p:nvPicPr>
          <p:cNvPr id="8" name="Picture 2" descr="Features · User Manual">
            <a:extLst>
              <a:ext uri="{FF2B5EF4-FFF2-40B4-BE49-F238E27FC236}">
                <a16:creationId xmlns:a16="http://schemas.microsoft.com/office/drawing/2014/main" id="{056D929C-BE14-5204-77B4-E1527A5D8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1346114" y="1267175"/>
            <a:ext cx="2267681" cy="309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eatures · User Manual">
            <a:extLst>
              <a:ext uri="{FF2B5EF4-FFF2-40B4-BE49-F238E27FC236}">
                <a16:creationId xmlns:a16="http://schemas.microsoft.com/office/drawing/2014/main" id="{347F7F49-976C-F673-9E46-A7A645AB9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4060559" y="1200150"/>
            <a:ext cx="1757315" cy="239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eatures · User Manual">
            <a:extLst>
              <a:ext uri="{FF2B5EF4-FFF2-40B4-BE49-F238E27FC236}">
                <a16:creationId xmlns:a16="http://schemas.microsoft.com/office/drawing/2014/main" id="{43E48C01-B05F-5134-76C1-63201AF9C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6264477" y="2102465"/>
            <a:ext cx="1426261" cy="194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eatures · User Manual">
            <a:extLst>
              <a:ext uri="{FF2B5EF4-FFF2-40B4-BE49-F238E27FC236}">
                <a16:creationId xmlns:a16="http://schemas.microsoft.com/office/drawing/2014/main" id="{C1E01042-3A2E-63B9-1356-3F8E92C19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8288336" y="1009990"/>
            <a:ext cx="2281642" cy="310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77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C198-4DE6-5A7B-C5C3-B5ED2E71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DDA9A86-8542-F65D-7513-94CD58E25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7E2A227-5E13-7940-059D-A3D74BC16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00F2041-3AA2-13EE-38B8-729FDA8AE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5379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challenges in MRS: Information Exchange</a:t>
            </a:r>
          </a:p>
        </p:txBody>
      </p:sp>
      <p:pic>
        <p:nvPicPr>
          <p:cNvPr id="3" name="Online Media 2" descr="CoViS-Net: A Cooperative Visual Spatial Foundation Model for Multi-Robot Applications">
            <a:hlinkClick r:id="" action="ppaction://media"/>
            <a:extLst>
              <a:ext uri="{FF2B5EF4-FFF2-40B4-BE49-F238E27FC236}">
                <a16:creationId xmlns:a16="http://schemas.microsoft.com/office/drawing/2014/main" id="{E09F0217-6B63-8162-0E56-E9A0FB9DB4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5B6C3-B68D-4385-3980-AAE5D32C9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3AF394D-78C3-9A3D-A047-CE0D49CAD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89441A3-C8F6-4263-7ED6-B8F991DC7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9B8B295-50A6-FCA7-0113-A2E265681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965379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Tying back to Swarm-on-a-Stick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7466B-5C7B-DD26-BA14-AFC4FB0A11FC}"/>
              </a:ext>
            </a:extLst>
          </p:cNvPr>
          <p:cNvSpPr txBox="1"/>
          <p:nvPr/>
        </p:nvSpPr>
        <p:spPr>
          <a:xfrm>
            <a:off x="169933" y="988437"/>
            <a:ext cx="886332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How will we make sure our robots do not collide when </a:t>
            </a:r>
            <a:r>
              <a:rPr lang="en-US" b="1" dirty="0"/>
              <a:t>moving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will we decide </a:t>
            </a:r>
            <a:r>
              <a:rPr lang="en-US" b="1" dirty="0"/>
              <a:t>which</a:t>
            </a:r>
            <a:r>
              <a:rPr lang="en-US" dirty="0"/>
              <a:t> </a:t>
            </a:r>
            <a:r>
              <a:rPr lang="en-US" b="1" dirty="0"/>
              <a:t>robot</a:t>
            </a:r>
            <a:r>
              <a:rPr lang="en-US" dirty="0"/>
              <a:t> does what?</a:t>
            </a:r>
          </a:p>
          <a:p>
            <a:endParaRPr lang="en-US" dirty="0"/>
          </a:p>
          <a:p>
            <a:r>
              <a:rPr lang="en-US" dirty="0"/>
              <a:t>How will each robot be </a:t>
            </a:r>
            <a:r>
              <a:rPr lang="en-US" b="1" dirty="0"/>
              <a:t>controlled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will our robots </a:t>
            </a:r>
            <a:r>
              <a:rPr lang="en-US" b="1" dirty="0"/>
              <a:t>communicate?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1E839-2CA4-54FC-A2B4-85F7427C3BA8}"/>
              </a:ext>
            </a:extLst>
          </p:cNvPr>
          <p:cNvGrpSpPr/>
          <p:nvPr/>
        </p:nvGrpSpPr>
        <p:grpSpPr>
          <a:xfrm>
            <a:off x="1926961" y="5074935"/>
            <a:ext cx="688742" cy="727867"/>
            <a:chOff x="1926961" y="5074935"/>
            <a:chExt cx="688742" cy="7278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FBD128-AE2F-B21C-71BF-3657BDA71EDA}"/>
                </a:ext>
              </a:extLst>
            </p:cNvPr>
            <p:cNvSpPr/>
            <p:nvPr/>
          </p:nvSpPr>
          <p:spPr bwMode="auto">
            <a:xfrm>
              <a:off x="1959160" y="5151992"/>
              <a:ext cx="623087" cy="62308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D7AB5C-3E70-6B28-08C1-7579A17AA44C}"/>
                </a:ext>
              </a:extLst>
            </p:cNvPr>
            <p:cNvSpPr/>
            <p:nvPr/>
          </p:nvSpPr>
          <p:spPr bwMode="auto">
            <a:xfrm rot="18900000">
              <a:off x="1926961" y="5535173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CEEF9B-8378-0BE0-666D-56C7186F06CB}"/>
                </a:ext>
              </a:extLst>
            </p:cNvPr>
            <p:cNvSpPr/>
            <p:nvPr/>
          </p:nvSpPr>
          <p:spPr bwMode="auto">
            <a:xfrm rot="5400000">
              <a:off x="2200078" y="5004311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7DF6B3-FB1B-6389-8717-CBD0196404EA}"/>
                </a:ext>
              </a:extLst>
            </p:cNvPr>
            <p:cNvSpPr/>
            <p:nvPr/>
          </p:nvSpPr>
          <p:spPr bwMode="auto">
            <a:xfrm rot="2192191">
              <a:off x="2489322" y="5529341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C3127F-250B-8FAC-AB3C-85FB605B233D}"/>
              </a:ext>
            </a:extLst>
          </p:cNvPr>
          <p:cNvGrpSpPr/>
          <p:nvPr/>
        </p:nvGrpSpPr>
        <p:grpSpPr>
          <a:xfrm rot="20700000">
            <a:off x="4324473" y="5751519"/>
            <a:ext cx="688742" cy="727867"/>
            <a:chOff x="1926961" y="5074935"/>
            <a:chExt cx="688742" cy="72786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76A3BC-6306-955C-CE3D-24EBF5683380}"/>
                </a:ext>
              </a:extLst>
            </p:cNvPr>
            <p:cNvSpPr/>
            <p:nvPr/>
          </p:nvSpPr>
          <p:spPr bwMode="auto">
            <a:xfrm>
              <a:off x="1959160" y="5151992"/>
              <a:ext cx="623087" cy="62308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68703A-1BFA-1D5E-F6F2-D450B00033EA}"/>
                </a:ext>
              </a:extLst>
            </p:cNvPr>
            <p:cNvSpPr/>
            <p:nvPr/>
          </p:nvSpPr>
          <p:spPr bwMode="auto">
            <a:xfrm rot="18900000">
              <a:off x="1926961" y="5535173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56B8AD-0377-3103-2433-0FA8C53D5C13}"/>
                </a:ext>
              </a:extLst>
            </p:cNvPr>
            <p:cNvSpPr/>
            <p:nvPr/>
          </p:nvSpPr>
          <p:spPr bwMode="auto">
            <a:xfrm rot="5400000">
              <a:off x="2200078" y="5004311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A46564-6939-A249-3C85-0D6F4F4EDB88}"/>
                </a:ext>
              </a:extLst>
            </p:cNvPr>
            <p:cNvSpPr/>
            <p:nvPr/>
          </p:nvSpPr>
          <p:spPr bwMode="auto">
            <a:xfrm rot="2192191">
              <a:off x="2489322" y="5529341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F0143-AE3F-2B36-03AA-1BE2202B06B5}"/>
              </a:ext>
            </a:extLst>
          </p:cNvPr>
          <p:cNvGrpSpPr/>
          <p:nvPr/>
        </p:nvGrpSpPr>
        <p:grpSpPr>
          <a:xfrm rot="2700000">
            <a:off x="6171859" y="4229871"/>
            <a:ext cx="688742" cy="727867"/>
            <a:chOff x="1926961" y="5074935"/>
            <a:chExt cx="688742" cy="7278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3089BE-8CA9-7E2F-31BD-5775CD47A6CA}"/>
                </a:ext>
              </a:extLst>
            </p:cNvPr>
            <p:cNvSpPr/>
            <p:nvPr/>
          </p:nvSpPr>
          <p:spPr bwMode="auto">
            <a:xfrm>
              <a:off x="1959160" y="5151992"/>
              <a:ext cx="623087" cy="62308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21B5A2-7971-B918-3300-C3B86ACF4846}"/>
                </a:ext>
              </a:extLst>
            </p:cNvPr>
            <p:cNvSpPr/>
            <p:nvPr/>
          </p:nvSpPr>
          <p:spPr bwMode="auto">
            <a:xfrm rot="18900000">
              <a:off x="1926961" y="5535173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C16BFF-F99A-0103-2ACF-6A72D392E792}"/>
                </a:ext>
              </a:extLst>
            </p:cNvPr>
            <p:cNvSpPr/>
            <p:nvPr/>
          </p:nvSpPr>
          <p:spPr bwMode="auto">
            <a:xfrm rot="5400000">
              <a:off x="2200078" y="5004311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A33DDB-A9CA-6379-9D8B-C7BCD578DCDB}"/>
                </a:ext>
              </a:extLst>
            </p:cNvPr>
            <p:cNvSpPr/>
            <p:nvPr/>
          </p:nvSpPr>
          <p:spPr bwMode="auto">
            <a:xfrm rot="2192191">
              <a:off x="2489322" y="5529341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10137D-4510-F3EA-21A2-B67D7804EDBF}"/>
              </a:ext>
            </a:extLst>
          </p:cNvPr>
          <p:cNvGrpSpPr/>
          <p:nvPr/>
        </p:nvGrpSpPr>
        <p:grpSpPr>
          <a:xfrm rot="20700000">
            <a:off x="8364931" y="3183203"/>
            <a:ext cx="688742" cy="727867"/>
            <a:chOff x="1926961" y="5074935"/>
            <a:chExt cx="688742" cy="72786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F4843C5-E78A-4F93-1F29-0BF17329BCD4}"/>
                </a:ext>
              </a:extLst>
            </p:cNvPr>
            <p:cNvSpPr/>
            <p:nvPr/>
          </p:nvSpPr>
          <p:spPr bwMode="auto">
            <a:xfrm>
              <a:off x="1959160" y="5151992"/>
              <a:ext cx="623087" cy="62308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13B1C7-B562-FF94-B7B9-980A8C186CE8}"/>
                </a:ext>
              </a:extLst>
            </p:cNvPr>
            <p:cNvSpPr/>
            <p:nvPr/>
          </p:nvSpPr>
          <p:spPr bwMode="auto">
            <a:xfrm rot="18900000">
              <a:off x="1926961" y="5535173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C1B145-0CB3-3245-3E4E-AF11355ED6E6}"/>
                </a:ext>
              </a:extLst>
            </p:cNvPr>
            <p:cNvSpPr/>
            <p:nvPr/>
          </p:nvSpPr>
          <p:spPr bwMode="auto">
            <a:xfrm rot="5400000">
              <a:off x="2200078" y="5004311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3C5741-13F6-F501-955F-909518944F89}"/>
                </a:ext>
              </a:extLst>
            </p:cNvPr>
            <p:cNvSpPr/>
            <p:nvPr/>
          </p:nvSpPr>
          <p:spPr bwMode="auto">
            <a:xfrm rot="2192191">
              <a:off x="2489322" y="5529341"/>
              <a:ext cx="126381" cy="267629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A0A7637-EE3F-ECEE-98D1-D6812C01F491}"/>
              </a:ext>
            </a:extLst>
          </p:cNvPr>
          <p:cNvSpPr/>
          <p:nvPr/>
        </p:nvSpPr>
        <p:spPr bwMode="auto">
          <a:xfrm>
            <a:off x="3209890" y="4335356"/>
            <a:ext cx="2051825" cy="107183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3087D5-5CBE-3EA0-97F6-63A216EC8CED}"/>
              </a:ext>
            </a:extLst>
          </p:cNvPr>
          <p:cNvSpPr/>
          <p:nvPr/>
        </p:nvSpPr>
        <p:spPr bwMode="auto">
          <a:xfrm>
            <a:off x="7912659" y="4691513"/>
            <a:ext cx="761942" cy="17687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ADC3EA75-EFBD-1F30-0E33-CBE54634D4A4}"/>
              </a:ext>
            </a:extLst>
          </p:cNvPr>
          <p:cNvSpPr/>
          <p:nvPr/>
        </p:nvSpPr>
        <p:spPr bwMode="auto">
          <a:xfrm>
            <a:off x="5796658" y="5866460"/>
            <a:ext cx="623087" cy="623087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D3190AFF-A066-3BFF-46BC-7D76AAD9FA93}"/>
              </a:ext>
            </a:extLst>
          </p:cNvPr>
          <p:cNvSpPr/>
          <p:nvPr/>
        </p:nvSpPr>
        <p:spPr bwMode="auto">
          <a:xfrm>
            <a:off x="6891998" y="5300816"/>
            <a:ext cx="623087" cy="623087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794BA322-5BCF-7777-AF17-02ED6523A80A}"/>
              </a:ext>
            </a:extLst>
          </p:cNvPr>
          <p:cNvSpPr/>
          <p:nvPr/>
        </p:nvSpPr>
        <p:spPr bwMode="auto">
          <a:xfrm>
            <a:off x="9054390" y="5309507"/>
            <a:ext cx="623087" cy="623087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204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5624-1F83-C7BE-45F5-F69C8AC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449695F-747F-4A24-9929-95310412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50163C1-BE81-3FE4-004F-893DE7F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10068129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B6E40B5-45C3-8CEF-754E-3CB35AC2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44E5-7780-987D-B647-1714BD178F5B}"/>
              </a:ext>
            </a:extLst>
          </p:cNvPr>
          <p:cNvSpPr txBox="1"/>
          <p:nvPr/>
        </p:nvSpPr>
        <p:spPr>
          <a:xfrm>
            <a:off x="4307689" y="266989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FD68E-47F3-A59D-4DBF-693C46CB567D}"/>
              </a:ext>
            </a:extLst>
          </p:cNvPr>
          <p:cNvSpPr txBox="1"/>
          <p:nvPr/>
        </p:nvSpPr>
        <p:spPr>
          <a:xfrm>
            <a:off x="2729532" y="212852"/>
            <a:ext cx="617348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(~30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(~30 minutes)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58165-4426-3A4D-937C-AA485DD58BEC}"/>
              </a:ext>
            </a:extLst>
          </p:cNvPr>
          <p:cNvSpPr txBox="1"/>
          <p:nvPr/>
        </p:nvSpPr>
        <p:spPr>
          <a:xfrm>
            <a:off x="2868159" y="4239904"/>
            <a:ext cx="7119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MRS Survey</a:t>
            </a:r>
          </a:p>
          <a:p>
            <a:r>
              <a:rPr lang="en-US" b="1" dirty="0"/>
              <a:t>Lecture 2:</a:t>
            </a:r>
            <a:r>
              <a:rPr lang="en-US" dirty="0"/>
              <a:t> Motion Planning</a:t>
            </a:r>
          </a:p>
          <a:p>
            <a:r>
              <a:rPr lang="en-US" b="1" dirty="0"/>
              <a:t>Lecture 3:</a:t>
            </a:r>
            <a:r>
              <a:rPr lang="en-US" dirty="0"/>
              <a:t> Task Assignment</a:t>
            </a:r>
          </a:p>
          <a:p>
            <a:r>
              <a:rPr lang="en-US" b="1" dirty="0"/>
              <a:t>Lecture 3:</a:t>
            </a:r>
            <a:r>
              <a:rPr lang="en-US" dirty="0"/>
              <a:t> Communication and Control Paradigms</a:t>
            </a:r>
          </a:p>
        </p:txBody>
      </p:sp>
    </p:spTree>
    <p:extLst>
      <p:ext uri="{BB962C8B-B14F-4D97-AF65-F5344CB8AC3E}">
        <p14:creationId xmlns:p14="http://schemas.microsoft.com/office/powerpoint/2010/main" val="253196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E905-388D-861C-7C5D-63BE3D46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F8C91B0-B88F-8083-BF4F-80A8ABC0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CA85A30-E039-9666-5676-573FC1D9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13A11E6-4DE5-CCC0-CFEE-67BE24FE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693H Robotic Subsystems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58F7D-D4D9-FA43-0E77-126371A453BC}"/>
              </a:ext>
            </a:extLst>
          </p:cNvPr>
          <p:cNvSpPr txBox="1"/>
          <p:nvPr/>
        </p:nvSpPr>
        <p:spPr>
          <a:xfrm>
            <a:off x="221828" y="1200150"/>
            <a:ext cx="11069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-Second Design Review Presentations are </a:t>
            </a:r>
            <a:r>
              <a:rPr lang="en-US" b="1" dirty="0"/>
              <a:t>3/10, 3/12</a:t>
            </a:r>
          </a:p>
          <a:p>
            <a:r>
              <a:rPr lang="en-US" dirty="0"/>
              <a:t>-You will be expected to have </a:t>
            </a:r>
            <a:r>
              <a:rPr lang="en-US" b="1" dirty="0"/>
              <a:t>functional prototypes</a:t>
            </a:r>
            <a:r>
              <a:rPr lang="en-US" dirty="0"/>
              <a:t> complete to show by then</a:t>
            </a:r>
          </a:p>
          <a:p>
            <a:r>
              <a:rPr lang="en-US" dirty="0"/>
              <a:t>-You will be expected to have </a:t>
            </a:r>
            <a:r>
              <a:rPr lang="en-US" b="1" dirty="0"/>
              <a:t>PCB designs and final BoMs </a:t>
            </a:r>
            <a:r>
              <a:rPr lang="en-US" dirty="0"/>
              <a:t>complete by then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8A81260-B9F6-43AA-6836-414BE87C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56" y="3648173"/>
            <a:ext cx="7590698" cy="3108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E2FD24-51CF-B71C-CB88-60E1A524023A}"/>
              </a:ext>
            </a:extLst>
          </p:cNvPr>
          <p:cNvSpPr txBox="1"/>
          <p:nvPr/>
        </p:nvSpPr>
        <p:spPr>
          <a:xfrm>
            <a:off x="1089155" y="2753057"/>
            <a:ext cx="9801850" cy="523220"/>
          </a:xfrm>
          <a:custGeom>
            <a:avLst/>
            <a:gdLst>
              <a:gd name="connsiteX0" fmla="*/ 0 w 9801850"/>
              <a:gd name="connsiteY0" fmla="*/ 0 h 523220"/>
              <a:gd name="connsiteX1" fmla="*/ 478561 w 9801850"/>
              <a:gd name="connsiteY1" fmla="*/ 0 h 523220"/>
              <a:gd name="connsiteX2" fmla="*/ 761085 w 9801850"/>
              <a:gd name="connsiteY2" fmla="*/ 0 h 523220"/>
              <a:gd name="connsiteX3" fmla="*/ 1533701 w 9801850"/>
              <a:gd name="connsiteY3" fmla="*/ 0 h 523220"/>
              <a:gd name="connsiteX4" fmla="*/ 2012262 w 9801850"/>
              <a:gd name="connsiteY4" fmla="*/ 0 h 523220"/>
              <a:gd name="connsiteX5" fmla="*/ 2490823 w 9801850"/>
              <a:gd name="connsiteY5" fmla="*/ 0 h 523220"/>
              <a:gd name="connsiteX6" fmla="*/ 3263439 w 9801850"/>
              <a:gd name="connsiteY6" fmla="*/ 0 h 523220"/>
              <a:gd name="connsiteX7" fmla="*/ 3643982 w 9801850"/>
              <a:gd name="connsiteY7" fmla="*/ 0 h 523220"/>
              <a:gd name="connsiteX8" fmla="*/ 4416598 w 9801850"/>
              <a:gd name="connsiteY8" fmla="*/ 0 h 523220"/>
              <a:gd name="connsiteX9" fmla="*/ 5189215 w 9801850"/>
              <a:gd name="connsiteY9" fmla="*/ 0 h 523220"/>
              <a:gd name="connsiteX10" fmla="*/ 5765794 w 9801850"/>
              <a:gd name="connsiteY10" fmla="*/ 0 h 523220"/>
              <a:gd name="connsiteX11" fmla="*/ 6538411 w 9801850"/>
              <a:gd name="connsiteY11" fmla="*/ 0 h 523220"/>
              <a:gd name="connsiteX12" fmla="*/ 7016971 w 9801850"/>
              <a:gd name="connsiteY12" fmla="*/ 0 h 523220"/>
              <a:gd name="connsiteX13" fmla="*/ 7495532 w 9801850"/>
              <a:gd name="connsiteY13" fmla="*/ 0 h 523220"/>
              <a:gd name="connsiteX14" fmla="*/ 8170130 w 9801850"/>
              <a:gd name="connsiteY14" fmla="*/ 0 h 523220"/>
              <a:gd name="connsiteX15" fmla="*/ 8648691 w 9801850"/>
              <a:gd name="connsiteY15" fmla="*/ 0 h 523220"/>
              <a:gd name="connsiteX16" fmla="*/ 9801850 w 9801850"/>
              <a:gd name="connsiteY16" fmla="*/ 0 h 523220"/>
              <a:gd name="connsiteX17" fmla="*/ 9801850 w 9801850"/>
              <a:gd name="connsiteY17" fmla="*/ 523220 h 523220"/>
              <a:gd name="connsiteX18" fmla="*/ 9127252 w 9801850"/>
              <a:gd name="connsiteY18" fmla="*/ 523220 h 523220"/>
              <a:gd name="connsiteX19" fmla="*/ 8844728 w 9801850"/>
              <a:gd name="connsiteY19" fmla="*/ 523220 h 523220"/>
              <a:gd name="connsiteX20" fmla="*/ 8464186 w 9801850"/>
              <a:gd name="connsiteY20" fmla="*/ 523220 h 523220"/>
              <a:gd name="connsiteX21" fmla="*/ 7691569 w 9801850"/>
              <a:gd name="connsiteY21" fmla="*/ 523220 h 523220"/>
              <a:gd name="connsiteX22" fmla="*/ 7114990 w 9801850"/>
              <a:gd name="connsiteY22" fmla="*/ 523220 h 523220"/>
              <a:gd name="connsiteX23" fmla="*/ 6734448 w 9801850"/>
              <a:gd name="connsiteY23" fmla="*/ 523220 h 523220"/>
              <a:gd name="connsiteX24" fmla="*/ 6157868 w 9801850"/>
              <a:gd name="connsiteY24" fmla="*/ 523220 h 523220"/>
              <a:gd name="connsiteX25" fmla="*/ 5875344 w 9801850"/>
              <a:gd name="connsiteY25" fmla="*/ 523220 h 523220"/>
              <a:gd name="connsiteX26" fmla="*/ 5592820 w 9801850"/>
              <a:gd name="connsiteY26" fmla="*/ 523220 h 523220"/>
              <a:gd name="connsiteX27" fmla="*/ 5016241 w 9801850"/>
              <a:gd name="connsiteY27" fmla="*/ 523220 h 523220"/>
              <a:gd name="connsiteX28" fmla="*/ 4635698 w 9801850"/>
              <a:gd name="connsiteY28" fmla="*/ 523220 h 523220"/>
              <a:gd name="connsiteX29" fmla="*/ 3961101 w 9801850"/>
              <a:gd name="connsiteY29" fmla="*/ 523220 h 523220"/>
              <a:gd name="connsiteX30" fmla="*/ 3580558 w 9801850"/>
              <a:gd name="connsiteY30" fmla="*/ 523220 h 523220"/>
              <a:gd name="connsiteX31" fmla="*/ 2905960 w 9801850"/>
              <a:gd name="connsiteY31" fmla="*/ 523220 h 523220"/>
              <a:gd name="connsiteX32" fmla="*/ 2623436 w 9801850"/>
              <a:gd name="connsiteY32" fmla="*/ 523220 h 523220"/>
              <a:gd name="connsiteX33" fmla="*/ 1948838 w 9801850"/>
              <a:gd name="connsiteY33" fmla="*/ 523220 h 523220"/>
              <a:gd name="connsiteX34" fmla="*/ 1568296 w 9801850"/>
              <a:gd name="connsiteY34" fmla="*/ 523220 h 523220"/>
              <a:gd name="connsiteX35" fmla="*/ 1285772 w 9801850"/>
              <a:gd name="connsiteY35" fmla="*/ 523220 h 523220"/>
              <a:gd name="connsiteX36" fmla="*/ 905230 w 9801850"/>
              <a:gd name="connsiteY36" fmla="*/ 523220 h 523220"/>
              <a:gd name="connsiteX37" fmla="*/ 0 w 9801850"/>
              <a:gd name="connsiteY37" fmla="*/ 523220 h 523220"/>
              <a:gd name="connsiteX38" fmla="*/ 0 w 9801850"/>
              <a:gd name="connsiteY3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801850" h="523220" extrusionOk="0">
                <a:moveTo>
                  <a:pt x="0" y="0"/>
                </a:moveTo>
                <a:cubicBezTo>
                  <a:pt x="227140" y="-56585"/>
                  <a:pt x="272143" y="6194"/>
                  <a:pt x="478561" y="0"/>
                </a:cubicBezTo>
                <a:cubicBezTo>
                  <a:pt x="684979" y="-6194"/>
                  <a:pt x="674701" y="11884"/>
                  <a:pt x="761085" y="0"/>
                </a:cubicBezTo>
                <a:cubicBezTo>
                  <a:pt x="847469" y="-11884"/>
                  <a:pt x="1149370" y="54812"/>
                  <a:pt x="1533701" y="0"/>
                </a:cubicBezTo>
                <a:cubicBezTo>
                  <a:pt x="1918032" y="-54812"/>
                  <a:pt x="1906552" y="8331"/>
                  <a:pt x="2012262" y="0"/>
                </a:cubicBezTo>
                <a:cubicBezTo>
                  <a:pt x="2117972" y="-8331"/>
                  <a:pt x="2277062" y="3602"/>
                  <a:pt x="2490823" y="0"/>
                </a:cubicBezTo>
                <a:cubicBezTo>
                  <a:pt x="2704584" y="-3602"/>
                  <a:pt x="2888852" y="20453"/>
                  <a:pt x="3263439" y="0"/>
                </a:cubicBezTo>
                <a:cubicBezTo>
                  <a:pt x="3638026" y="-20453"/>
                  <a:pt x="3534584" y="36739"/>
                  <a:pt x="3643982" y="0"/>
                </a:cubicBezTo>
                <a:cubicBezTo>
                  <a:pt x="3753380" y="-36739"/>
                  <a:pt x="4129097" y="7235"/>
                  <a:pt x="4416598" y="0"/>
                </a:cubicBezTo>
                <a:cubicBezTo>
                  <a:pt x="4704099" y="-7235"/>
                  <a:pt x="4962334" y="17538"/>
                  <a:pt x="5189215" y="0"/>
                </a:cubicBezTo>
                <a:cubicBezTo>
                  <a:pt x="5416096" y="-17538"/>
                  <a:pt x="5569427" y="62852"/>
                  <a:pt x="5765794" y="0"/>
                </a:cubicBezTo>
                <a:cubicBezTo>
                  <a:pt x="5962161" y="-62852"/>
                  <a:pt x="6329917" y="50759"/>
                  <a:pt x="6538411" y="0"/>
                </a:cubicBezTo>
                <a:cubicBezTo>
                  <a:pt x="6746905" y="-50759"/>
                  <a:pt x="6908237" y="32986"/>
                  <a:pt x="7016971" y="0"/>
                </a:cubicBezTo>
                <a:cubicBezTo>
                  <a:pt x="7125705" y="-32986"/>
                  <a:pt x="7313199" y="14081"/>
                  <a:pt x="7495532" y="0"/>
                </a:cubicBezTo>
                <a:cubicBezTo>
                  <a:pt x="7677865" y="-14081"/>
                  <a:pt x="7975484" y="12701"/>
                  <a:pt x="8170130" y="0"/>
                </a:cubicBezTo>
                <a:cubicBezTo>
                  <a:pt x="8364776" y="-12701"/>
                  <a:pt x="8469514" y="56244"/>
                  <a:pt x="8648691" y="0"/>
                </a:cubicBezTo>
                <a:cubicBezTo>
                  <a:pt x="8827868" y="-56244"/>
                  <a:pt x="9342178" y="116997"/>
                  <a:pt x="9801850" y="0"/>
                </a:cubicBezTo>
                <a:cubicBezTo>
                  <a:pt x="9827154" y="109059"/>
                  <a:pt x="9787551" y="337275"/>
                  <a:pt x="9801850" y="523220"/>
                </a:cubicBezTo>
                <a:cubicBezTo>
                  <a:pt x="9620526" y="551915"/>
                  <a:pt x="9450562" y="523085"/>
                  <a:pt x="9127252" y="523220"/>
                </a:cubicBezTo>
                <a:cubicBezTo>
                  <a:pt x="8803942" y="523355"/>
                  <a:pt x="8975661" y="513208"/>
                  <a:pt x="8844728" y="523220"/>
                </a:cubicBezTo>
                <a:cubicBezTo>
                  <a:pt x="8713795" y="533232"/>
                  <a:pt x="8601860" y="498696"/>
                  <a:pt x="8464186" y="523220"/>
                </a:cubicBezTo>
                <a:cubicBezTo>
                  <a:pt x="8326512" y="547744"/>
                  <a:pt x="7912283" y="515611"/>
                  <a:pt x="7691569" y="523220"/>
                </a:cubicBezTo>
                <a:cubicBezTo>
                  <a:pt x="7470855" y="530829"/>
                  <a:pt x="7242974" y="459128"/>
                  <a:pt x="7114990" y="523220"/>
                </a:cubicBezTo>
                <a:cubicBezTo>
                  <a:pt x="6987006" y="587312"/>
                  <a:pt x="6879340" y="502096"/>
                  <a:pt x="6734448" y="523220"/>
                </a:cubicBezTo>
                <a:cubicBezTo>
                  <a:pt x="6589556" y="544344"/>
                  <a:pt x="6344224" y="506252"/>
                  <a:pt x="6157868" y="523220"/>
                </a:cubicBezTo>
                <a:cubicBezTo>
                  <a:pt x="5971512" y="540188"/>
                  <a:pt x="5933388" y="496760"/>
                  <a:pt x="5875344" y="523220"/>
                </a:cubicBezTo>
                <a:cubicBezTo>
                  <a:pt x="5817300" y="549680"/>
                  <a:pt x="5702206" y="508581"/>
                  <a:pt x="5592820" y="523220"/>
                </a:cubicBezTo>
                <a:cubicBezTo>
                  <a:pt x="5483434" y="537859"/>
                  <a:pt x="5228326" y="503566"/>
                  <a:pt x="5016241" y="523220"/>
                </a:cubicBezTo>
                <a:cubicBezTo>
                  <a:pt x="4804156" y="542874"/>
                  <a:pt x="4808062" y="505220"/>
                  <a:pt x="4635698" y="523220"/>
                </a:cubicBezTo>
                <a:cubicBezTo>
                  <a:pt x="4463334" y="541220"/>
                  <a:pt x="4251699" y="512665"/>
                  <a:pt x="3961101" y="523220"/>
                </a:cubicBezTo>
                <a:cubicBezTo>
                  <a:pt x="3670503" y="533775"/>
                  <a:pt x="3723004" y="492259"/>
                  <a:pt x="3580558" y="523220"/>
                </a:cubicBezTo>
                <a:cubicBezTo>
                  <a:pt x="3438112" y="554181"/>
                  <a:pt x="3097556" y="496047"/>
                  <a:pt x="2905960" y="523220"/>
                </a:cubicBezTo>
                <a:cubicBezTo>
                  <a:pt x="2714364" y="550393"/>
                  <a:pt x="2694570" y="493298"/>
                  <a:pt x="2623436" y="523220"/>
                </a:cubicBezTo>
                <a:cubicBezTo>
                  <a:pt x="2552302" y="553142"/>
                  <a:pt x="2171883" y="470523"/>
                  <a:pt x="1948838" y="523220"/>
                </a:cubicBezTo>
                <a:cubicBezTo>
                  <a:pt x="1725793" y="575917"/>
                  <a:pt x="1720945" y="493800"/>
                  <a:pt x="1568296" y="523220"/>
                </a:cubicBezTo>
                <a:cubicBezTo>
                  <a:pt x="1415647" y="552640"/>
                  <a:pt x="1409323" y="498058"/>
                  <a:pt x="1285772" y="523220"/>
                </a:cubicBezTo>
                <a:cubicBezTo>
                  <a:pt x="1162221" y="548382"/>
                  <a:pt x="1081738" y="510224"/>
                  <a:pt x="905230" y="523220"/>
                </a:cubicBezTo>
                <a:cubicBezTo>
                  <a:pt x="728722" y="536216"/>
                  <a:pt x="298604" y="508891"/>
                  <a:pt x="0" y="523220"/>
                </a:cubicBezTo>
                <a:cubicBezTo>
                  <a:pt x="-41484" y="270653"/>
                  <a:pt x="6563" y="201856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Astound-the-Class 2 is scheduled for MONDAY, MARCH 3rd</a:t>
            </a:r>
          </a:p>
        </p:txBody>
      </p:sp>
    </p:spTree>
    <p:extLst>
      <p:ext uri="{BB962C8B-B14F-4D97-AF65-F5344CB8AC3E}">
        <p14:creationId xmlns:p14="http://schemas.microsoft.com/office/powerpoint/2010/main" val="251143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CD8-4262-D17E-AA98-9C0AB928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3C4713-A9C8-ECE8-EAE7-3030EE5C8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C1955F7-2D10-2E7B-FC6D-7A2ED497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37E6D155-128C-5095-4B8D-23A56A23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800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8C8A-FD1D-0A82-1749-33F40B13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8868E4C-A469-5185-7716-5DB1FD8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165BDF-7807-5E04-D5CE-4C96EEC1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49BCA011-FA51-BD5E-2707-1E5FBED9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Class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2E778-C408-D6F9-CA63-783974C5BCE3}"/>
              </a:ext>
            </a:extLst>
          </p:cNvPr>
          <p:cNvSpPr txBox="1"/>
          <p:nvPr/>
        </p:nvSpPr>
        <p:spPr>
          <a:xfrm>
            <a:off x="268842" y="1335928"/>
            <a:ext cx="6173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Lecture (~30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Subsystem check-in (~30 minutes)</a:t>
            </a:r>
          </a:p>
        </p:txBody>
      </p:sp>
    </p:spTree>
    <p:extLst>
      <p:ext uri="{BB962C8B-B14F-4D97-AF65-F5344CB8AC3E}">
        <p14:creationId xmlns:p14="http://schemas.microsoft.com/office/powerpoint/2010/main" val="2627200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081C-C140-1FB1-872F-EAE85E31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C63F3E3-25FB-9762-6C2C-E7A1B86F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A8DE56D-503E-D246-DFCF-5579178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44" y="3429000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3CAD1-B32E-348D-82B2-23ADDBF895B5}"/>
              </a:ext>
            </a:extLst>
          </p:cNvPr>
          <p:cNvSpPr txBox="1"/>
          <p:nvPr/>
        </p:nvSpPr>
        <p:spPr>
          <a:xfrm>
            <a:off x="963321" y="2669896"/>
            <a:ext cx="1059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Multi-robot Systems:</a:t>
            </a:r>
            <a:r>
              <a:rPr lang="en-US" sz="4800" dirty="0"/>
              <a:t> Lecture 1 of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E0F5E-C4DB-27E0-44EA-303D6A520C24}"/>
              </a:ext>
            </a:extLst>
          </p:cNvPr>
          <p:cNvSpPr txBox="1"/>
          <p:nvPr/>
        </p:nvSpPr>
        <p:spPr>
          <a:xfrm>
            <a:off x="2868159" y="4239904"/>
            <a:ext cx="7119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Lecture 1:</a:t>
            </a:r>
            <a:r>
              <a:rPr lang="en-US" dirty="0"/>
              <a:t> MRS Survey</a:t>
            </a:r>
          </a:p>
          <a:p>
            <a:r>
              <a:rPr lang="en-US" b="1" dirty="0"/>
              <a:t>Lecture 2:</a:t>
            </a:r>
            <a:r>
              <a:rPr lang="en-US" dirty="0"/>
              <a:t> Motion Planning</a:t>
            </a:r>
          </a:p>
          <a:p>
            <a:r>
              <a:rPr lang="en-US" b="1" dirty="0"/>
              <a:t>Lecture 3:</a:t>
            </a:r>
            <a:r>
              <a:rPr lang="en-US" dirty="0"/>
              <a:t> Task Assignment</a:t>
            </a:r>
          </a:p>
          <a:p>
            <a:r>
              <a:rPr lang="en-US" b="1" dirty="0"/>
              <a:t>Lecture 3:</a:t>
            </a:r>
            <a:r>
              <a:rPr lang="en-US" dirty="0"/>
              <a:t> Communication and Control Paradigms</a:t>
            </a:r>
          </a:p>
        </p:txBody>
      </p:sp>
    </p:spTree>
    <p:extLst>
      <p:ext uri="{BB962C8B-B14F-4D97-AF65-F5344CB8AC3E}">
        <p14:creationId xmlns:p14="http://schemas.microsoft.com/office/powerpoint/2010/main" val="246265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2FFB-BB41-F464-285A-474A5527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C2AF6D6-C853-7069-366C-C7C927495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F48E3AB-1665-7F8F-C240-8058538D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137CD7-27E2-D924-E3A1-58B1F68E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a multi-robot system?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D709B2-EC9F-BDF6-6A9D-E32CB0E211FE}"/>
              </a:ext>
            </a:extLst>
          </p:cNvPr>
          <p:cNvGrpSpPr/>
          <p:nvPr/>
        </p:nvGrpSpPr>
        <p:grpSpPr>
          <a:xfrm>
            <a:off x="2244744" y="1631950"/>
            <a:ext cx="7702512" cy="4775816"/>
            <a:chOff x="1299493" y="1340679"/>
            <a:chExt cx="7702512" cy="4775816"/>
          </a:xfrm>
        </p:grpSpPr>
        <p:pic>
          <p:nvPicPr>
            <p:cNvPr id="3074" name="Picture 2" descr="MIT CSAIL Research Abstracts">
              <a:extLst>
                <a:ext uri="{FF2B5EF4-FFF2-40B4-BE49-F238E27FC236}">
                  <a16:creationId xmlns:a16="http://schemas.microsoft.com/office/drawing/2014/main" id="{B554502B-4412-4FD0-E65D-96DAF9337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749" y="3429000"/>
              <a:ext cx="2870695" cy="2153021"/>
            </a:xfrm>
            <a:custGeom>
              <a:avLst/>
              <a:gdLst>
                <a:gd name="connsiteX0" fmla="*/ 0 w 2870695"/>
                <a:gd name="connsiteY0" fmla="*/ 0 h 2153021"/>
                <a:gd name="connsiteX1" fmla="*/ 602846 w 2870695"/>
                <a:gd name="connsiteY1" fmla="*/ 0 h 2153021"/>
                <a:gd name="connsiteX2" fmla="*/ 1119571 w 2870695"/>
                <a:gd name="connsiteY2" fmla="*/ 0 h 2153021"/>
                <a:gd name="connsiteX3" fmla="*/ 1636296 w 2870695"/>
                <a:gd name="connsiteY3" fmla="*/ 0 h 2153021"/>
                <a:gd name="connsiteX4" fmla="*/ 2239142 w 2870695"/>
                <a:gd name="connsiteY4" fmla="*/ 0 h 2153021"/>
                <a:gd name="connsiteX5" fmla="*/ 2870695 w 2870695"/>
                <a:gd name="connsiteY5" fmla="*/ 0 h 2153021"/>
                <a:gd name="connsiteX6" fmla="*/ 2870695 w 2870695"/>
                <a:gd name="connsiteY6" fmla="*/ 473665 h 2153021"/>
                <a:gd name="connsiteX7" fmla="*/ 2870695 w 2870695"/>
                <a:gd name="connsiteY7" fmla="*/ 947329 h 2153021"/>
                <a:gd name="connsiteX8" fmla="*/ 2870695 w 2870695"/>
                <a:gd name="connsiteY8" fmla="*/ 1442524 h 2153021"/>
                <a:gd name="connsiteX9" fmla="*/ 2870695 w 2870695"/>
                <a:gd name="connsiteY9" fmla="*/ 2153021 h 2153021"/>
                <a:gd name="connsiteX10" fmla="*/ 2382677 w 2870695"/>
                <a:gd name="connsiteY10" fmla="*/ 2153021 h 2153021"/>
                <a:gd name="connsiteX11" fmla="*/ 1808538 w 2870695"/>
                <a:gd name="connsiteY11" fmla="*/ 2153021 h 2153021"/>
                <a:gd name="connsiteX12" fmla="*/ 1176985 w 2870695"/>
                <a:gd name="connsiteY12" fmla="*/ 2153021 h 2153021"/>
                <a:gd name="connsiteX13" fmla="*/ 602846 w 2870695"/>
                <a:gd name="connsiteY13" fmla="*/ 2153021 h 2153021"/>
                <a:gd name="connsiteX14" fmla="*/ 0 w 2870695"/>
                <a:gd name="connsiteY14" fmla="*/ 2153021 h 2153021"/>
                <a:gd name="connsiteX15" fmla="*/ 0 w 2870695"/>
                <a:gd name="connsiteY15" fmla="*/ 1571705 h 2153021"/>
                <a:gd name="connsiteX16" fmla="*/ 0 w 2870695"/>
                <a:gd name="connsiteY16" fmla="*/ 1033450 h 2153021"/>
                <a:gd name="connsiteX17" fmla="*/ 0 w 2870695"/>
                <a:gd name="connsiteY17" fmla="*/ 559785 h 2153021"/>
                <a:gd name="connsiteX18" fmla="*/ 0 w 2870695"/>
                <a:gd name="connsiteY18" fmla="*/ 0 h 215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70695" h="2153021" extrusionOk="0">
                  <a:moveTo>
                    <a:pt x="0" y="0"/>
                  </a:moveTo>
                  <a:cubicBezTo>
                    <a:pt x="155561" y="-10833"/>
                    <a:pt x="389656" y="55512"/>
                    <a:pt x="602846" y="0"/>
                  </a:cubicBezTo>
                  <a:cubicBezTo>
                    <a:pt x="816036" y="-55512"/>
                    <a:pt x="962404" y="42583"/>
                    <a:pt x="1119571" y="0"/>
                  </a:cubicBezTo>
                  <a:cubicBezTo>
                    <a:pt x="1276739" y="-42583"/>
                    <a:pt x="1510564" y="39326"/>
                    <a:pt x="1636296" y="0"/>
                  </a:cubicBezTo>
                  <a:cubicBezTo>
                    <a:pt x="1762028" y="-39326"/>
                    <a:pt x="1969434" y="67936"/>
                    <a:pt x="2239142" y="0"/>
                  </a:cubicBezTo>
                  <a:cubicBezTo>
                    <a:pt x="2508850" y="-67936"/>
                    <a:pt x="2593285" y="10485"/>
                    <a:pt x="2870695" y="0"/>
                  </a:cubicBezTo>
                  <a:cubicBezTo>
                    <a:pt x="2918316" y="189155"/>
                    <a:pt x="2836699" y="295633"/>
                    <a:pt x="2870695" y="473665"/>
                  </a:cubicBezTo>
                  <a:cubicBezTo>
                    <a:pt x="2904691" y="651697"/>
                    <a:pt x="2870085" y="772183"/>
                    <a:pt x="2870695" y="947329"/>
                  </a:cubicBezTo>
                  <a:cubicBezTo>
                    <a:pt x="2871305" y="1122475"/>
                    <a:pt x="2857570" y="1316146"/>
                    <a:pt x="2870695" y="1442524"/>
                  </a:cubicBezTo>
                  <a:cubicBezTo>
                    <a:pt x="2883820" y="1568903"/>
                    <a:pt x="2847308" y="1925265"/>
                    <a:pt x="2870695" y="2153021"/>
                  </a:cubicBezTo>
                  <a:cubicBezTo>
                    <a:pt x="2690835" y="2194167"/>
                    <a:pt x="2556190" y="2120624"/>
                    <a:pt x="2382677" y="2153021"/>
                  </a:cubicBezTo>
                  <a:cubicBezTo>
                    <a:pt x="2209164" y="2185418"/>
                    <a:pt x="1969826" y="2123209"/>
                    <a:pt x="1808538" y="2153021"/>
                  </a:cubicBezTo>
                  <a:cubicBezTo>
                    <a:pt x="1647250" y="2182833"/>
                    <a:pt x="1324835" y="2139611"/>
                    <a:pt x="1176985" y="2153021"/>
                  </a:cubicBezTo>
                  <a:cubicBezTo>
                    <a:pt x="1029135" y="2166431"/>
                    <a:pt x="772903" y="2127457"/>
                    <a:pt x="602846" y="2153021"/>
                  </a:cubicBezTo>
                  <a:cubicBezTo>
                    <a:pt x="432789" y="2178585"/>
                    <a:pt x="159738" y="2139265"/>
                    <a:pt x="0" y="2153021"/>
                  </a:cubicBezTo>
                  <a:cubicBezTo>
                    <a:pt x="-8247" y="2016902"/>
                    <a:pt x="18269" y="1695117"/>
                    <a:pt x="0" y="1571705"/>
                  </a:cubicBezTo>
                  <a:cubicBezTo>
                    <a:pt x="-18269" y="1448293"/>
                    <a:pt x="18391" y="1145954"/>
                    <a:pt x="0" y="1033450"/>
                  </a:cubicBezTo>
                  <a:cubicBezTo>
                    <a:pt x="-18391" y="920946"/>
                    <a:pt x="36214" y="725858"/>
                    <a:pt x="0" y="559785"/>
                  </a:cubicBezTo>
                  <a:cubicBezTo>
                    <a:pt x="-36214" y="393712"/>
                    <a:pt x="37525" y="192557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394004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Three black drones flying in formation over a green field with a sunset in  the background | Premium AI-generated image">
              <a:extLst>
                <a:ext uri="{FF2B5EF4-FFF2-40B4-BE49-F238E27FC236}">
                  <a16:creationId xmlns:a16="http://schemas.microsoft.com/office/drawing/2014/main" id="{DC1352E1-6C37-FEE4-70B3-8C81E920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4" r="10524"/>
            <a:stretch/>
          </p:blipFill>
          <p:spPr bwMode="auto">
            <a:xfrm>
              <a:off x="2036129" y="3429000"/>
              <a:ext cx="3033132" cy="2159542"/>
            </a:xfrm>
            <a:custGeom>
              <a:avLst/>
              <a:gdLst>
                <a:gd name="connsiteX0" fmla="*/ 0 w 3033132"/>
                <a:gd name="connsiteY0" fmla="*/ 0 h 2159542"/>
                <a:gd name="connsiteX1" fmla="*/ 475191 w 3033132"/>
                <a:gd name="connsiteY1" fmla="*/ 0 h 2159542"/>
                <a:gd name="connsiteX2" fmla="*/ 889719 w 3033132"/>
                <a:gd name="connsiteY2" fmla="*/ 0 h 2159542"/>
                <a:gd name="connsiteX3" fmla="*/ 1455903 w 3033132"/>
                <a:gd name="connsiteY3" fmla="*/ 0 h 2159542"/>
                <a:gd name="connsiteX4" fmla="*/ 1931094 w 3033132"/>
                <a:gd name="connsiteY4" fmla="*/ 0 h 2159542"/>
                <a:gd name="connsiteX5" fmla="*/ 2406285 w 3033132"/>
                <a:gd name="connsiteY5" fmla="*/ 0 h 2159542"/>
                <a:gd name="connsiteX6" fmla="*/ 3033132 w 3033132"/>
                <a:gd name="connsiteY6" fmla="*/ 0 h 2159542"/>
                <a:gd name="connsiteX7" fmla="*/ 3033132 w 3033132"/>
                <a:gd name="connsiteY7" fmla="*/ 496695 h 2159542"/>
                <a:gd name="connsiteX8" fmla="*/ 3033132 w 3033132"/>
                <a:gd name="connsiteY8" fmla="*/ 1036580 h 2159542"/>
                <a:gd name="connsiteX9" fmla="*/ 3033132 w 3033132"/>
                <a:gd name="connsiteY9" fmla="*/ 1533275 h 2159542"/>
                <a:gd name="connsiteX10" fmla="*/ 3033132 w 3033132"/>
                <a:gd name="connsiteY10" fmla="*/ 2159542 h 2159542"/>
                <a:gd name="connsiteX11" fmla="*/ 2527610 w 3033132"/>
                <a:gd name="connsiteY11" fmla="*/ 2159542 h 2159542"/>
                <a:gd name="connsiteX12" fmla="*/ 2052419 w 3033132"/>
                <a:gd name="connsiteY12" fmla="*/ 2159542 h 2159542"/>
                <a:gd name="connsiteX13" fmla="*/ 1486235 w 3033132"/>
                <a:gd name="connsiteY13" fmla="*/ 2159542 h 2159542"/>
                <a:gd name="connsiteX14" fmla="*/ 920050 w 3033132"/>
                <a:gd name="connsiteY14" fmla="*/ 2159542 h 2159542"/>
                <a:gd name="connsiteX15" fmla="*/ 475191 w 3033132"/>
                <a:gd name="connsiteY15" fmla="*/ 2159542 h 2159542"/>
                <a:gd name="connsiteX16" fmla="*/ 0 w 3033132"/>
                <a:gd name="connsiteY16" fmla="*/ 2159542 h 2159542"/>
                <a:gd name="connsiteX17" fmla="*/ 0 w 3033132"/>
                <a:gd name="connsiteY17" fmla="*/ 1576466 h 2159542"/>
                <a:gd name="connsiteX18" fmla="*/ 0 w 3033132"/>
                <a:gd name="connsiteY18" fmla="*/ 1101366 h 2159542"/>
                <a:gd name="connsiteX19" fmla="*/ 0 w 3033132"/>
                <a:gd name="connsiteY19" fmla="*/ 604672 h 2159542"/>
                <a:gd name="connsiteX20" fmla="*/ 0 w 3033132"/>
                <a:gd name="connsiteY20" fmla="*/ 0 h 215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3132" h="2159542" extrusionOk="0">
                  <a:moveTo>
                    <a:pt x="0" y="0"/>
                  </a:moveTo>
                  <a:cubicBezTo>
                    <a:pt x="173442" y="-20243"/>
                    <a:pt x="261786" y="25584"/>
                    <a:pt x="475191" y="0"/>
                  </a:cubicBezTo>
                  <a:cubicBezTo>
                    <a:pt x="688596" y="-25584"/>
                    <a:pt x="783761" y="8214"/>
                    <a:pt x="889719" y="0"/>
                  </a:cubicBezTo>
                  <a:cubicBezTo>
                    <a:pt x="995677" y="-8214"/>
                    <a:pt x="1313993" y="30568"/>
                    <a:pt x="1455903" y="0"/>
                  </a:cubicBezTo>
                  <a:cubicBezTo>
                    <a:pt x="1597813" y="-30568"/>
                    <a:pt x="1814419" y="26527"/>
                    <a:pt x="1931094" y="0"/>
                  </a:cubicBezTo>
                  <a:cubicBezTo>
                    <a:pt x="2047769" y="-26527"/>
                    <a:pt x="2258548" y="19763"/>
                    <a:pt x="2406285" y="0"/>
                  </a:cubicBezTo>
                  <a:cubicBezTo>
                    <a:pt x="2554022" y="-19763"/>
                    <a:pt x="2849761" y="4184"/>
                    <a:pt x="3033132" y="0"/>
                  </a:cubicBezTo>
                  <a:cubicBezTo>
                    <a:pt x="3074962" y="155383"/>
                    <a:pt x="2978043" y="255708"/>
                    <a:pt x="3033132" y="496695"/>
                  </a:cubicBezTo>
                  <a:cubicBezTo>
                    <a:pt x="3088221" y="737682"/>
                    <a:pt x="2971378" y="879307"/>
                    <a:pt x="3033132" y="1036580"/>
                  </a:cubicBezTo>
                  <a:cubicBezTo>
                    <a:pt x="3094886" y="1193854"/>
                    <a:pt x="2985819" y="1433862"/>
                    <a:pt x="3033132" y="1533275"/>
                  </a:cubicBezTo>
                  <a:cubicBezTo>
                    <a:pt x="3080445" y="1632689"/>
                    <a:pt x="2986296" y="1933368"/>
                    <a:pt x="3033132" y="2159542"/>
                  </a:cubicBezTo>
                  <a:cubicBezTo>
                    <a:pt x="2805623" y="2214277"/>
                    <a:pt x="2659059" y="2107878"/>
                    <a:pt x="2527610" y="2159542"/>
                  </a:cubicBezTo>
                  <a:cubicBezTo>
                    <a:pt x="2396161" y="2211206"/>
                    <a:pt x="2243078" y="2108696"/>
                    <a:pt x="2052419" y="2159542"/>
                  </a:cubicBezTo>
                  <a:cubicBezTo>
                    <a:pt x="1861760" y="2210388"/>
                    <a:pt x="1696255" y="2117099"/>
                    <a:pt x="1486235" y="2159542"/>
                  </a:cubicBezTo>
                  <a:cubicBezTo>
                    <a:pt x="1276215" y="2201985"/>
                    <a:pt x="1074135" y="2126214"/>
                    <a:pt x="920050" y="2159542"/>
                  </a:cubicBezTo>
                  <a:cubicBezTo>
                    <a:pt x="765965" y="2192870"/>
                    <a:pt x="634565" y="2121857"/>
                    <a:pt x="475191" y="2159542"/>
                  </a:cubicBezTo>
                  <a:cubicBezTo>
                    <a:pt x="315817" y="2197227"/>
                    <a:pt x="185094" y="2112313"/>
                    <a:pt x="0" y="2159542"/>
                  </a:cubicBezTo>
                  <a:cubicBezTo>
                    <a:pt x="-20136" y="2037892"/>
                    <a:pt x="60061" y="1797485"/>
                    <a:pt x="0" y="1576466"/>
                  </a:cubicBezTo>
                  <a:cubicBezTo>
                    <a:pt x="-60061" y="1355447"/>
                    <a:pt x="55092" y="1207877"/>
                    <a:pt x="0" y="1101366"/>
                  </a:cubicBezTo>
                  <a:cubicBezTo>
                    <a:pt x="-55092" y="994855"/>
                    <a:pt x="50959" y="727089"/>
                    <a:pt x="0" y="604672"/>
                  </a:cubicBezTo>
                  <a:cubicBezTo>
                    <a:pt x="-50959" y="482255"/>
                    <a:pt x="55567" y="156201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Assembly Robots | Robots.com | Robots.com">
              <a:extLst>
                <a:ext uri="{FF2B5EF4-FFF2-40B4-BE49-F238E27FC236}">
                  <a16:creationId xmlns:a16="http://schemas.microsoft.com/office/drawing/2014/main" id="{75EA24ED-0530-9336-DE81-8708CFD01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4" r="10524"/>
            <a:stretch/>
          </p:blipFill>
          <p:spPr bwMode="auto">
            <a:xfrm>
              <a:off x="2036129" y="1340679"/>
              <a:ext cx="3033132" cy="2022033"/>
            </a:xfrm>
            <a:custGeom>
              <a:avLst/>
              <a:gdLst>
                <a:gd name="connsiteX0" fmla="*/ 0 w 3033132"/>
                <a:gd name="connsiteY0" fmla="*/ 0 h 2022033"/>
                <a:gd name="connsiteX1" fmla="*/ 475191 w 3033132"/>
                <a:gd name="connsiteY1" fmla="*/ 0 h 2022033"/>
                <a:gd name="connsiteX2" fmla="*/ 950381 w 3033132"/>
                <a:gd name="connsiteY2" fmla="*/ 0 h 2022033"/>
                <a:gd name="connsiteX3" fmla="*/ 1395241 w 3033132"/>
                <a:gd name="connsiteY3" fmla="*/ 0 h 2022033"/>
                <a:gd name="connsiteX4" fmla="*/ 1870431 w 3033132"/>
                <a:gd name="connsiteY4" fmla="*/ 0 h 2022033"/>
                <a:gd name="connsiteX5" fmla="*/ 2315291 w 3033132"/>
                <a:gd name="connsiteY5" fmla="*/ 0 h 2022033"/>
                <a:gd name="connsiteX6" fmla="*/ 3033132 w 3033132"/>
                <a:gd name="connsiteY6" fmla="*/ 0 h 2022033"/>
                <a:gd name="connsiteX7" fmla="*/ 3033132 w 3033132"/>
                <a:gd name="connsiteY7" fmla="*/ 485288 h 2022033"/>
                <a:gd name="connsiteX8" fmla="*/ 3033132 w 3033132"/>
                <a:gd name="connsiteY8" fmla="*/ 1031237 h 2022033"/>
                <a:gd name="connsiteX9" fmla="*/ 3033132 w 3033132"/>
                <a:gd name="connsiteY9" fmla="*/ 1516525 h 2022033"/>
                <a:gd name="connsiteX10" fmla="*/ 3033132 w 3033132"/>
                <a:gd name="connsiteY10" fmla="*/ 2022033 h 2022033"/>
                <a:gd name="connsiteX11" fmla="*/ 2497279 w 3033132"/>
                <a:gd name="connsiteY11" fmla="*/ 2022033 h 2022033"/>
                <a:gd name="connsiteX12" fmla="*/ 2022088 w 3033132"/>
                <a:gd name="connsiteY12" fmla="*/ 2022033 h 2022033"/>
                <a:gd name="connsiteX13" fmla="*/ 1577229 w 3033132"/>
                <a:gd name="connsiteY13" fmla="*/ 2022033 h 2022033"/>
                <a:gd name="connsiteX14" fmla="*/ 1011044 w 3033132"/>
                <a:gd name="connsiteY14" fmla="*/ 2022033 h 2022033"/>
                <a:gd name="connsiteX15" fmla="*/ 596516 w 3033132"/>
                <a:gd name="connsiteY15" fmla="*/ 2022033 h 2022033"/>
                <a:gd name="connsiteX16" fmla="*/ 0 w 3033132"/>
                <a:gd name="connsiteY16" fmla="*/ 2022033 h 2022033"/>
                <a:gd name="connsiteX17" fmla="*/ 0 w 3033132"/>
                <a:gd name="connsiteY17" fmla="*/ 1476084 h 2022033"/>
                <a:gd name="connsiteX18" fmla="*/ 0 w 3033132"/>
                <a:gd name="connsiteY18" fmla="*/ 1031237 h 2022033"/>
                <a:gd name="connsiteX19" fmla="*/ 0 w 3033132"/>
                <a:gd name="connsiteY19" fmla="*/ 566169 h 2022033"/>
                <a:gd name="connsiteX20" fmla="*/ 0 w 3033132"/>
                <a:gd name="connsiteY20" fmla="*/ 0 h 20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3132" h="2022033" extrusionOk="0">
                  <a:moveTo>
                    <a:pt x="0" y="0"/>
                  </a:moveTo>
                  <a:cubicBezTo>
                    <a:pt x="205571" y="-15713"/>
                    <a:pt x="292764" y="14721"/>
                    <a:pt x="475191" y="0"/>
                  </a:cubicBezTo>
                  <a:cubicBezTo>
                    <a:pt x="657618" y="-14721"/>
                    <a:pt x="841360" y="10812"/>
                    <a:pt x="950381" y="0"/>
                  </a:cubicBezTo>
                  <a:cubicBezTo>
                    <a:pt x="1059402" y="-10812"/>
                    <a:pt x="1218987" y="51786"/>
                    <a:pt x="1395241" y="0"/>
                  </a:cubicBezTo>
                  <a:cubicBezTo>
                    <a:pt x="1571495" y="-51786"/>
                    <a:pt x="1642099" y="35394"/>
                    <a:pt x="1870431" y="0"/>
                  </a:cubicBezTo>
                  <a:cubicBezTo>
                    <a:pt x="2098763" y="-35394"/>
                    <a:pt x="2143884" y="8541"/>
                    <a:pt x="2315291" y="0"/>
                  </a:cubicBezTo>
                  <a:cubicBezTo>
                    <a:pt x="2486698" y="-8541"/>
                    <a:pt x="2888172" y="47329"/>
                    <a:pt x="3033132" y="0"/>
                  </a:cubicBezTo>
                  <a:cubicBezTo>
                    <a:pt x="3063581" y="180565"/>
                    <a:pt x="3016853" y="269251"/>
                    <a:pt x="3033132" y="485288"/>
                  </a:cubicBezTo>
                  <a:cubicBezTo>
                    <a:pt x="3049411" y="701325"/>
                    <a:pt x="2973081" y="802573"/>
                    <a:pt x="3033132" y="1031237"/>
                  </a:cubicBezTo>
                  <a:cubicBezTo>
                    <a:pt x="3093183" y="1259901"/>
                    <a:pt x="3015588" y="1321499"/>
                    <a:pt x="3033132" y="1516525"/>
                  </a:cubicBezTo>
                  <a:cubicBezTo>
                    <a:pt x="3050676" y="1711551"/>
                    <a:pt x="3022374" y="1911289"/>
                    <a:pt x="3033132" y="2022033"/>
                  </a:cubicBezTo>
                  <a:cubicBezTo>
                    <a:pt x="2836986" y="2024841"/>
                    <a:pt x="2759960" y="1966760"/>
                    <a:pt x="2497279" y="2022033"/>
                  </a:cubicBezTo>
                  <a:cubicBezTo>
                    <a:pt x="2234598" y="2077306"/>
                    <a:pt x="2190276" y="2018034"/>
                    <a:pt x="2022088" y="2022033"/>
                  </a:cubicBezTo>
                  <a:cubicBezTo>
                    <a:pt x="1853900" y="2026032"/>
                    <a:pt x="1682315" y="1984176"/>
                    <a:pt x="1577229" y="2022033"/>
                  </a:cubicBezTo>
                  <a:cubicBezTo>
                    <a:pt x="1472143" y="2059890"/>
                    <a:pt x="1233928" y="1985678"/>
                    <a:pt x="1011044" y="2022033"/>
                  </a:cubicBezTo>
                  <a:cubicBezTo>
                    <a:pt x="788161" y="2058388"/>
                    <a:pt x="746167" y="2001058"/>
                    <a:pt x="596516" y="2022033"/>
                  </a:cubicBezTo>
                  <a:cubicBezTo>
                    <a:pt x="446865" y="2043008"/>
                    <a:pt x="137754" y="1968997"/>
                    <a:pt x="0" y="2022033"/>
                  </a:cubicBezTo>
                  <a:cubicBezTo>
                    <a:pt x="-23800" y="1825098"/>
                    <a:pt x="4350" y="1631642"/>
                    <a:pt x="0" y="1476084"/>
                  </a:cubicBezTo>
                  <a:cubicBezTo>
                    <a:pt x="-4350" y="1320526"/>
                    <a:pt x="46375" y="1133425"/>
                    <a:pt x="0" y="1031237"/>
                  </a:cubicBezTo>
                  <a:cubicBezTo>
                    <a:pt x="-46375" y="929049"/>
                    <a:pt x="29805" y="777246"/>
                    <a:pt x="0" y="566169"/>
                  </a:cubicBezTo>
                  <a:cubicBezTo>
                    <a:pt x="-29805" y="355092"/>
                    <a:pt x="39743" y="273237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4162044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ow Will Robots Impact Warehouse Design?">
              <a:extLst>
                <a:ext uri="{FF2B5EF4-FFF2-40B4-BE49-F238E27FC236}">
                  <a16:creationId xmlns:a16="http://schemas.microsoft.com/office/drawing/2014/main" id="{5DDAE474-085F-FC05-D95F-B076AA7CE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73"/>
            <a:stretch/>
          </p:blipFill>
          <p:spPr bwMode="auto">
            <a:xfrm>
              <a:off x="5150750" y="1340679"/>
              <a:ext cx="2870694" cy="2022033"/>
            </a:xfrm>
            <a:custGeom>
              <a:avLst/>
              <a:gdLst>
                <a:gd name="connsiteX0" fmla="*/ 0 w 2870694"/>
                <a:gd name="connsiteY0" fmla="*/ 0 h 2022033"/>
                <a:gd name="connsiteX1" fmla="*/ 516725 w 2870694"/>
                <a:gd name="connsiteY1" fmla="*/ 0 h 2022033"/>
                <a:gd name="connsiteX2" fmla="*/ 1033450 w 2870694"/>
                <a:gd name="connsiteY2" fmla="*/ 0 h 2022033"/>
                <a:gd name="connsiteX3" fmla="*/ 1578882 w 2870694"/>
                <a:gd name="connsiteY3" fmla="*/ 0 h 2022033"/>
                <a:gd name="connsiteX4" fmla="*/ 2124314 w 2870694"/>
                <a:gd name="connsiteY4" fmla="*/ 0 h 2022033"/>
                <a:gd name="connsiteX5" fmla="*/ 2870694 w 2870694"/>
                <a:gd name="connsiteY5" fmla="*/ 0 h 2022033"/>
                <a:gd name="connsiteX6" fmla="*/ 2870694 w 2870694"/>
                <a:gd name="connsiteY6" fmla="*/ 505508 h 2022033"/>
                <a:gd name="connsiteX7" fmla="*/ 2870694 w 2870694"/>
                <a:gd name="connsiteY7" fmla="*/ 950356 h 2022033"/>
                <a:gd name="connsiteX8" fmla="*/ 2870694 w 2870694"/>
                <a:gd name="connsiteY8" fmla="*/ 1415423 h 2022033"/>
                <a:gd name="connsiteX9" fmla="*/ 2870694 w 2870694"/>
                <a:gd name="connsiteY9" fmla="*/ 2022033 h 2022033"/>
                <a:gd name="connsiteX10" fmla="*/ 2239141 w 2870694"/>
                <a:gd name="connsiteY10" fmla="*/ 2022033 h 2022033"/>
                <a:gd name="connsiteX11" fmla="*/ 1693709 w 2870694"/>
                <a:gd name="connsiteY11" fmla="*/ 2022033 h 2022033"/>
                <a:gd name="connsiteX12" fmla="*/ 1119571 w 2870694"/>
                <a:gd name="connsiteY12" fmla="*/ 2022033 h 2022033"/>
                <a:gd name="connsiteX13" fmla="*/ 631553 w 2870694"/>
                <a:gd name="connsiteY13" fmla="*/ 2022033 h 2022033"/>
                <a:gd name="connsiteX14" fmla="*/ 0 w 2870694"/>
                <a:gd name="connsiteY14" fmla="*/ 2022033 h 2022033"/>
                <a:gd name="connsiteX15" fmla="*/ 0 w 2870694"/>
                <a:gd name="connsiteY15" fmla="*/ 1536745 h 2022033"/>
                <a:gd name="connsiteX16" fmla="*/ 0 w 2870694"/>
                <a:gd name="connsiteY16" fmla="*/ 1051457 h 2022033"/>
                <a:gd name="connsiteX17" fmla="*/ 0 w 2870694"/>
                <a:gd name="connsiteY17" fmla="*/ 606610 h 2022033"/>
                <a:gd name="connsiteX18" fmla="*/ 0 w 2870694"/>
                <a:gd name="connsiteY18" fmla="*/ 0 h 20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70694" h="2022033" extrusionOk="0">
                  <a:moveTo>
                    <a:pt x="0" y="0"/>
                  </a:moveTo>
                  <a:cubicBezTo>
                    <a:pt x="135559" y="-25298"/>
                    <a:pt x="319820" y="55876"/>
                    <a:pt x="516725" y="0"/>
                  </a:cubicBezTo>
                  <a:cubicBezTo>
                    <a:pt x="713630" y="-55876"/>
                    <a:pt x="835400" y="30379"/>
                    <a:pt x="1033450" y="0"/>
                  </a:cubicBezTo>
                  <a:cubicBezTo>
                    <a:pt x="1231501" y="-30379"/>
                    <a:pt x="1373636" y="44870"/>
                    <a:pt x="1578882" y="0"/>
                  </a:cubicBezTo>
                  <a:cubicBezTo>
                    <a:pt x="1784128" y="-44870"/>
                    <a:pt x="1954444" y="12307"/>
                    <a:pt x="2124314" y="0"/>
                  </a:cubicBezTo>
                  <a:cubicBezTo>
                    <a:pt x="2294184" y="-12307"/>
                    <a:pt x="2659520" y="5418"/>
                    <a:pt x="2870694" y="0"/>
                  </a:cubicBezTo>
                  <a:cubicBezTo>
                    <a:pt x="2918855" y="130981"/>
                    <a:pt x="2843575" y="261224"/>
                    <a:pt x="2870694" y="505508"/>
                  </a:cubicBezTo>
                  <a:cubicBezTo>
                    <a:pt x="2897813" y="749792"/>
                    <a:pt x="2849184" y="811959"/>
                    <a:pt x="2870694" y="950356"/>
                  </a:cubicBezTo>
                  <a:cubicBezTo>
                    <a:pt x="2892204" y="1088753"/>
                    <a:pt x="2818146" y="1288164"/>
                    <a:pt x="2870694" y="1415423"/>
                  </a:cubicBezTo>
                  <a:cubicBezTo>
                    <a:pt x="2923242" y="1542682"/>
                    <a:pt x="2814697" y="1777880"/>
                    <a:pt x="2870694" y="2022033"/>
                  </a:cubicBezTo>
                  <a:cubicBezTo>
                    <a:pt x="2665306" y="2040059"/>
                    <a:pt x="2425298" y="1946517"/>
                    <a:pt x="2239141" y="2022033"/>
                  </a:cubicBezTo>
                  <a:cubicBezTo>
                    <a:pt x="2052984" y="2097549"/>
                    <a:pt x="1818398" y="1994635"/>
                    <a:pt x="1693709" y="2022033"/>
                  </a:cubicBezTo>
                  <a:cubicBezTo>
                    <a:pt x="1569020" y="2049431"/>
                    <a:pt x="1308626" y="1959787"/>
                    <a:pt x="1119571" y="2022033"/>
                  </a:cubicBezTo>
                  <a:cubicBezTo>
                    <a:pt x="930516" y="2084279"/>
                    <a:pt x="869188" y="1985127"/>
                    <a:pt x="631553" y="2022033"/>
                  </a:cubicBezTo>
                  <a:cubicBezTo>
                    <a:pt x="393918" y="2058939"/>
                    <a:pt x="284196" y="1971937"/>
                    <a:pt x="0" y="2022033"/>
                  </a:cubicBezTo>
                  <a:cubicBezTo>
                    <a:pt x="-5678" y="1816187"/>
                    <a:pt x="53421" y="1762988"/>
                    <a:pt x="0" y="1536745"/>
                  </a:cubicBezTo>
                  <a:cubicBezTo>
                    <a:pt x="-53421" y="1310502"/>
                    <a:pt x="6831" y="1149430"/>
                    <a:pt x="0" y="1051457"/>
                  </a:cubicBezTo>
                  <a:cubicBezTo>
                    <a:pt x="-6831" y="953484"/>
                    <a:pt x="49015" y="811944"/>
                    <a:pt x="0" y="606610"/>
                  </a:cubicBezTo>
                  <a:cubicBezTo>
                    <a:pt x="-49015" y="401276"/>
                    <a:pt x="51943" y="182154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39221717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AE92EF-6194-F196-511E-DAADAAF74B52}"/>
                </a:ext>
              </a:extLst>
            </p:cNvPr>
            <p:cNvSpPr txBox="1"/>
            <p:nvPr/>
          </p:nvSpPr>
          <p:spPr>
            <a:xfrm>
              <a:off x="1299493" y="5654830"/>
              <a:ext cx="77025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 group ( &gt;1 ) of robots with a common objective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55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2B9D-CB80-6DE4-3952-EB56A5B2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A148D56-9E34-0450-C225-E3B091618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E921ADC-3A94-0481-AA1C-436EFEBF7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28AB6A6-792A-41F0-3047-CC8233809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a multi-robot system?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2C668A-64A0-4E36-7740-6024C166D32D}"/>
              </a:ext>
            </a:extLst>
          </p:cNvPr>
          <p:cNvGrpSpPr/>
          <p:nvPr/>
        </p:nvGrpSpPr>
        <p:grpSpPr>
          <a:xfrm>
            <a:off x="1629165" y="1644958"/>
            <a:ext cx="7921971" cy="4733617"/>
            <a:chOff x="1629165" y="1644958"/>
            <a:chExt cx="7921971" cy="4733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63A055-E098-CA39-E57E-C07FF64AAE9C}"/>
                </a:ext>
              </a:extLst>
            </p:cNvPr>
            <p:cNvSpPr/>
            <p:nvPr/>
          </p:nvSpPr>
          <p:spPr bwMode="auto">
            <a:xfrm>
              <a:off x="1629165" y="1644958"/>
              <a:ext cx="7921971" cy="473361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65CBAF4-20C4-2D76-6D6D-D55F5B430254}"/>
                </a:ext>
              </a:extLst>
            </p:cNvPr>
            <p:cNvSpPr/>
            <p:nvPr/>
          </p:nvSpPr>
          <p:spPr bwMode="auto">
            <a:xfrm>
              <a:off x="2668532" y="2179250"/>
              <a:ext cx="5843239" cy="366503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96D9D6-D3CC-C851-D62B-47008E5D69D7}"/>
                </a:ext>
              </a:extLst>
            </p:cNvPr>
            <p:cNvSpPr/>
            <p:nvPr/>
          </p:nvSpPr>
          <p:spPr bwMode="auto">
            <a:xfrm>
              <a:off x="5196468" y="2711684"/>
              <a:ext cx="2741614" cy="2743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A60B59-C41B-DDCA-7611-130AC4F92D7A}"/>
                </a:ext>
              </a:extLst>
            </p:cNvPr>
            <p:cNvSpPr txBox="1"/>
            <p:nvPr/>
          </p:nvSpPr>
          <p:spPr>
            <a:xfrm>
              <a:off x="1690105" y="1737560"/>
              <a:ext cx="21547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Mobile Robots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76A728-025D-A876-0E8F-A3AE87742B8F}"/>
                </a:ext>
              </a:extLst>
            </p:cNvPr>
            <p:cNvSpPr txBox="1"/>
            <p:nvPr/>
          </p:nvSpPr>
          <p:spPr>
            <a:xfrm>
              <a:off x="2964653" y="3596267"/>
              <a:ext cx="17604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Multi-Robot</a:t>
              </a:r>
            </a:p>
            <a:p>
              <a:r>
                <a:rPr lang="en-US" dirty="0"/>
                <a:t>Systems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6734CD-40CA-DFB7-DB18-6788CA5C7330}"/>
                </a:ext>
              </a:extLst>
            </p:cNvPr>
            <p:cNvSpPr txBox="1"/>
            <p:nvPr/>
          </p:nvSpPr>
          <p:spPr>
            <a:xfrm>
              <a:off x="5875419" y="3596267"/>
              <a:ext cx="13837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Swarm</a:t>
              </a:r>
              <a:br>
                <a:rPr lang="en-US" dirty="0"/>
              </a:br>
              <a:r>
                <a:rPr lang="en-US" dirty="0"/>
                <a:t>Robotics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3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F8AA1-1E70-65B2-5326-59BF64057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AFBCEF-151D-C32E-D03D-D4A18B93C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15240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8498B58-C443-D1FB-AF80-49EA9A110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9425"/>
            <a:ext cx="10247311" cy="685800"/>
          </a:xfrm>
          <a:prstGeom prst="rect">
            <a:avLst/>
          </a:prstGeom>
          <a:solidFill>
            <a:srgbClr val="00463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A008ECB-E13F-FEFA-FFF2-B25AA8056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14350"/>
            <a:ext cx="82883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Single Robot vs Multi-robot Systems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48D2F3-AFA0-B750-7A0F-51474C5F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71" y="1357961"/>
            <a:ext cx="4495849" cy="2677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3FCEC-A450-4DCE-5E66-60E497392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666" y="1707776"/>
            <a:ext cx="5842122" cy="3734919"/>
          </a:xfrm>
          <a:custGeom>
            <a:avLst/>
            <a:gdLst>
              <a:gd name="connsiteX0" fmla="*/ 0 w 5842122"/>
              <a:gd name="connsiteY0" fmla="*/ 0 h 3734919"/>
              <a:gd name="connsiteX1" fmla="*/ 525791 w 5842122"/>
              <a:gd name="connsiteY1" fmla="*/ 0 h 3734919"/>
              <a:gd name="connsiteX2" fmla="*/ 1168424 w 5842122"/>
              <a:gd name="connsiteY2" fmla="*/ 0 h 3734919"/>
              <a:gd name="connsiteX3" fmla="*/ 1635794 w 5842122"/>
              <a:gd name="connsiteY3" fmla="*/ 0 h 3734919"/>
              <a:gd name="connsiteX4" fmla="*/ 2220006 w 5842122"/>
              <a:gd name="connsiteY4" fmla="*/ 0 h 3734919"/>
              <a:gd name="connsiteX5" fmla="*/ 2862640 w 5842122"/>
              <a:gd name="connsiteY5" fmla="*/ 0 h 3734919"/>
              <a:gd name="connsiteX6" fmla="*/ 3271588 w 5842122"/>
              <a:gd name="connsiteY6" fmla="*/ 0 h 3734919"/>
              <a:gd name="connsiteX7" fmla="*/ 3680537 w 5842122"/>
              <a:gd name="connsiteY7" fmla="*/ 0 h 3734919"/>
              <a:gd name="connsiteX8" fmla="*/ 4381592 w 5842122"/>
              <a:gd name="connsiteY8" fmla="*/ 0 h 3734919"/>
              <a:gd name="connsiteX9" fmla="*/ 4965804 w 5842122"/>
              <a:gd name="connsiteY9" fmla="*/ 0 h 3734919"/>
              <a:gd name="connsiteX10" fmla="*/ 5842122 w 5842122"/>
              <a:gd name="connsiteY10" fmla="*/ 0 h 3734919"/>
              <a:gd name="connsiteX11" fmla="*/ 5842122 w 5842122"/>
              <a:gd name="connsiteY11" fmla="*/ 533560 h 3734919"/>
              <a:gd name="connsiteX12" fmla="*/ 5842122 w 5842122"/>
              <a:gd name="connsiteY12" fmla="*/ 1104469 h 3734919"/>
              <a:gd name="connsiteX13" fmla="*/ 5842122 w 5842122"/>
              <a:gd name="connsiteY13" fmla="*/ 1563330 h 3734919"/>
              <a:gd name="connsiteX14" fmla="*/ 5842122 w 5842122"/>
              <a:gd name="connsiteY14" fmla="*/ 2096890 h 3734919"/>
              <a:gd name="connsiteX15" fmla="*/ 5842122 w 5842122"/>
              <a:gd name="connsiteY15" fmla="*/ 2518403 h 3734919"/>
              <a:gd name="connsiteX16" fmla="*/ 5842122 w 5842122"/>
              <a:gd name="connsiteY16" fmla="*/ 3126661 h 3734919"/>
              <a:gd name="connsiteX17" fmla="*/ 5842122 w 5842122"/>
              <a:gd name="connsiteY17" fmla="*/ 3734919 h 3734919"/>
              <a:gd name="connsiteX18" fmla="*/ 5141067 w 5842122"/>
              <a:gd name="connsiteY18" fmla="*/ 3734919 h 3734919"/>
              <a:gd name="connsiteX19" fmla="*/ 4498434 w 5842122"/>
              <a:gd name="connsiteY19" fmla="*/ 3734919 h 3734919"/>
              <a:gd name="connsiteX20" fmla="*/ 4031064 w 5842122"/>
              <a:gd name="connsiteY20" fmla="*/ 3734919 h 3734919"/>
              <a:gd name="connsiteX21" fmla="*/ 3330010 w 5842122"/>
              <a:gd name="connsiteY21" fmla="*/ 3734919 h 3734919"/>
              <a:gd name="connsiteX22" fmla="*/ 2745797 w 5842122"/>
              <a:gd name="connsiteY22" fmla="*/ 3734919 h 3734919"/>
              <a:gd name="connsiteX23" fmla="*/ 2336849 w 5842122"/>
              <a:gd name="connsiteY23" fmla="*/ 3734919 h 3734919"/>
              <a:gd name="connsiteX24" fmla="*/ 1752637 w 5842122"/>
              <a:gd name="connsiteY24" fmla="*/ 3734919 h 3734919"/>
              <a:gd name="connsiteX25" fmla="*/ 1226846 w 5842122"/>
              <a:gd name="connsiteY25" fmla="*/ 3734919 h 3734919"/>
              <a:gd name="connsiteX26" fmla="*/ 701055 w 5842122"/>
              <a:gd name="connsiteY26" fmla="*/ 3734919 h 3734919"/>
              <a:gd name="connsiteX27" fmla="*/ 0 w 5842122"/>
              <a:gd name="connsiteY27" fmla="*/ 3734919 h 3734919"/>
              <a:gd name="connsiteX28" fmla="*/ 0 w 5842122"/>
              <a:gd name="connsiteY28" fmla="*/ 3238708 h 3734919"/>
              <a:gd name="connsiteX29" fmla="*/ 0 w 5842122"/>
              <a:gd name="connsiteY29" fmla="*/ 2667799 h 3734919"/>
              <a:gd name="connsiteX30" fmla="*/ 0 w 5842122"/>
              <a:gd name="connsiteY30" fmla="*/ 2171589 h 3734919"/>
              <a:gd name="connsiteX31" fmla="*/ 0 w 5842122"/>
              <a:gd name="connsiteY31" fmla="*/ 1750076 h 3734919"/>
              <a:gd name="connsiteX32" fmla="*/ 0 w 5842122"/>
              <a:gd name="connsiteY32" fmla="*/ 1253866 h 3734919"/>
              <a:gd name="connsiteX33" fmla="*/ 0 w 5842122"/>
              <a:gd name="connsiteY33" fmla="*/ 682957 h 3734919"/>
              <a:gd name="connsiteX34" fmla="*/ 0 w 5842122"/>
              <a:gd name="connsiteY34" fmla="*/ 0 h 373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42122" h="3734919" fill="none" extrusionOk="0">
                <a:moveTo>
                  <a:pt x="0" y="0"/>
                </a:moveTo>
                <a:cubicBezTo>
                  <a:pt x="194332" y="-8376"/>
                  <a:pt x="310766" y="2446"/>
                  <a:pt x="525791" y="0"/>
                </a:cubicBezTo>
                <a:cubicBezTo>
                  <a:pt x="740816" y="-2446"/>
                  <a:pt x="981235" y="1020"/>
                  <a:pt x="1168424" y="0"/>
                </a:cubicBezTo>
                <a:cubicBezTo>
                  <a:pt x="1355613" y="-1020"/>
                  <a:pt x="1448739" y="3797"/>
                  <a:pt x="1635794" y="0"/>
                </a:cubicBezTo>
                <a:cubicBezTo>
                  <a:pt x="1822849" y="-3797"/>
                  <a:pt x="1957741" y="31840"/>
                  <a:pt x="2220006" y="0"/>
                </a:cubicBezTo>
                <a:cubicBezTo>
                  <a:pt x="2482271" y="-31840"/>
                  <a:pt x="2691656" y="21553"/>
                  <a:pt x="2862640" y="0"/>
                </a:cubicBezTo>
                <a:cubicBezTo>
                  <a:pt x="3033624" y="-21553"/>
                  <a:pt x="3108530" y="28367"/>
                  <a:pt x="3271588" y="0"/>
                </a:cubicBezTo>
                <a:cubicBezTo>
                  <a:pt x="3434646" y="-28367"/>
                  <a:pt x="3481506" y="21230"/>
                  <a:pt x="3680537" y="0"/>
                </a:cubicBezTo>
                <a:cubicBezTo>
                  <a:pt x="3879568" y="-21230"/>
                  <a:pt x="4199323" y="3831"/>
                  <a:pt x="4381592" y="0"/>
                </a:cubicBezTo>
                <a:cubicBezTo>
                  <a:pt x="4563861" y="-3831"/>
                  <a:pt x="4811691" y="17097"/>
                  <a:pt x="4965804" y="0"/>
                </a:cubicBezTo>
                <a:cubicBezTo>
                  <a:pt x="5119917" y="-17097"/>
                  <a:pt x="5546450" y="47840"/>
                  <a:pt x="5842122" y="0"/>
                </a:cubicBezTo>
                <a:cubicBezTo>
                  <a:pt x="5886376" y="176374"/>
                  <a:pt x="5789869" y="342726"/>
                  <a:pt x="5842122" y="533560"/>
                </a:cubicBezTo>
                <a:cubicBezTo>
                  <a:pt x="5894375" y="724394"/>
                  <a:pt x="5778160" y="906223"/>
                  <a:pt x="5842122" y="1104469"/>
                </a:cubicBezTo>
                <a:cubicBezTo>
                  <a:pt x="5906084" y="1302715"/>
                  <a:pt x="5833372" y="1447930"/>
                  <a:pt x="5842122" y="1563330"/>
                </a:cubicBezTo>
                <a:cubicBezTo>
                  <a:pt x="5850872" y="1678730"/>
                  <a:pt x="5826502" y="1978203"/>
                  <a:pt x="5842122" y="2096890"/>
                </a:cubicBezTo>
                <a:cubicBezTo>
                  <a:pt x="5857742" y="2215577"/>
                  <a:pt x="5818562" y="2383914"/>
                  <a:pt x="5842122" y="2518403"/>
                </a:cubicBezTo>
                <a:cubicBezTo>
                  <a:pt x="5865682" y="2652892"/>
                  <a:pt x="5780582" y="2944015"/>
                  <a:pt x="5842122" y="3126661"/>
                </a:cubicBezTo>
                <a:cubicBezTo>
                  <a:pt x="5903662" y="3309307"/>
                  <a:pt x="5827526" y="3567729"/>
                  <a:pt x="5842122" y="3734919"/>
                </a:cubicBezTo>
                <a:cubicBezTo>
                  <a:pt x="5555589" y="3769696"/>
                  <a:pt x="5484569" y="3675207"/>
                  <a:pt x="5141067" y="3734919"/>
                </a:cubicBezTo>
                <a:cubicBezTo>
                  <a:pt x="4797565" y="3794631"/>
                  <a:pt x="4702098" y="3685660"/>
                  <a:pt x="4498434" y="3734919"/>
                </a:cubicBezTo>
                <a:cubicBezTo>
                  <a:pt x="4294770" y="3784178"/>
                  <a:pt x="4237620" y="3708880"/>
                  <a:pt x="4031064" y="3734919"/>
                </a:cubicBezTo>
                <a:cubicBezTo>
                  <a:pt x="3824508" y="3760958"/>
                  <a:pt x="3669127" y="3664173"/>
                  <a:pt x="3330010" y="3734919"/>
                </a:cubicBezTo>
                <a:cubicBezTo>
                  <a:pt x="2990893" y="3805665"/>
                  <a:pt x="3010534" y="3674380"/>
                  <a:pt x="2745797" y="3734919"/>
                </a:cubicBezTo>
                <a:cubicBezTo>
                  <a:pt x="2481060" y="3795458"/>
                  <a:pt x="2450910" y="3730094"/>
                  <a:pt x="2336849" y="3734919"/>
                </a:cubicBezTo>
                <a:cubicBezTo>
                  <a:pt x="2222788" y="3739744"/>
                  <a:pt x="1940958" y="3694650"/>
                  <a:pt x="1752637" y="3734919"/>
                </a:cubicBezTo>
                <a:cubicBezTo>
                  <a:pt x="1564316" y="3775188"/>
                  <a:pt x="1359394" y="3678602"/>
                  <a:pt x="1226846" y="3734919"/>
                </a:cubicBezTo>
                <a:cubicBezTo>
                  <a:pt x="1094298" y="3791236"/>
                  <a:pt x="858308" y="3720798"/>
                  <a:pt x="701055" y="3734919"/>
                </a:cubicBezTo>
                <a:cubicBezTo>
                  <a:pt x="543802" y="3749040"/>
                  <a:pt x="154858" y="3681855"/>
                  <a:pt x="0" y="3734919"/>
                </a:cubicBezTo>
                <a:cubicBezTo>
                  <a:pt x="-10208" y="3523198"/>
                  <a:pt x="23816" y="3407217"/>
                  <a:pt x="0" y="3238708"/>
                </a:cubicBezTo>
                <a:cubicBezTo>
                  <a:pt x="-23816" y="3070199"/>
                  <a:pt x="18757" y="2785916"/>
                  <a:pt x="0" y="2667799"/>
                </a:cubicBezTo>
                <a:cubicBezTo>
                  <a:pt x="-18757" y="2549682"/>
                  <a:pt x="52920" y="2389194"/>
                  <a:pt x="0" y="2171589"/>
                </a:cubicBezTo>
                <a:cubicBezTo>
                  <a:pt x="-52920" y="1953984"/>
                  <a:pt x="42344" y="1868406"/>
                  <a:pt x="0" y="1750076"/>
                </a:cubicBezTo>
                <a:cubicBezTo>
                  <a:pt x="-42344" y="1631746"/>
                  <a:pt x="16209" y="1403067"/>
                  <a:pt x="0" y="1253866"/>
                </a:cubicBezTo>
                <a:cubicBezTo>
                  <a:pt x="-16209" y="1104665"/>
                  <a:pt x="37470" y="807059"/>
                  <a:pt x="0" y="682957"/>
                </a:cubicBezTo>
                <a:cubicBezTo>
                  <a:pt x="-37470" y="558855"/>
                  <a:pt x="27870" y="184364"/>
                  <a:pt x="0" y="0"/>
                </a:cubicBezTo>
                <a:close/>
              </a:path>
              <a:path w="5842122" h="3734919" stroke="0" extrusionOk="0">
                <a:moveTo>
                  <a:pt x="0" y="0"/>
                </a:moveTo>
                <a:cubicBezTo>
                  <a:pt x="143850" y="-12643"/>
                  <a:pt x="371688" y="40523"/>
                  <a:pt x="525791" y="0"/>
                </a:cubicBezTo>
                <a:cubicBezTo>
                  <a:pt x="679894" y="-40523"/>
                  <a:pt x="846581" y="8023"/>
                  <a:pt x="934740" y="0"/>
                </a:cubicBezTo>
                <a:cubicBezTo>
                  <a:pt x="1022899" y="-8023"/>
                  <a:pt x="1312085" y="36321"/>
                  <a:pt x="1635794" y="0"/>
                </a:cubicBezTo>
                <a:cubicBezTo>
                  <a:pt x="1959503" y="-36321"/>
                  <a:pt x="2005422" y="26772"/>
                  <a:pt x="2161585" y="0"/>
                </a:cubicBezTo>
                <a:cubicBezTo>
                  <a:pt x="2317748" y="-26772"/>
                  <a:pt x="2446508" y="41068"/>
                  <a:pt x="2687376" y="0"/>
                </a:cubicBezTo>
                <a:cubicBezTo>
                  <a:pt x="2928244" y="-41068"/>
                  <a:pt x="3059907" y="33638"/>
                  <a:pt x="3388431" y="0"/>
                </a:cubicBezTo>
                <a:cubicBezTo>
                  <a:pt x="3716956" y="-33638"/>
                  <a:pt x="3701669" y="28787"/>
                  <a:pt x="3855801" y="0"/>
                </a:cubicBezTo>
                <a:cubicBezTo>
                  <a:pt x="4009933" y="-28787"/>
                  <a:pt x="4347310" y="10200"/>
                  <a:pt x="4556855" y="0"/>
                </a:cubicBezTo>
                <a:cubicBezTo>
                  <a:pt x="4766400" y="-10200"/>
                  <a:pt x="4916965" y="55305"/>
                  <a:pt x="5257910" y="0"/>
                </a:cubicBezTo>
                <a:cubicBezTo>
                  <a:pt x="5598855" y="-55305"/>
                  <a:pt x="5584007" y="46038"/>
                  <a:pt x="5842122" y="0"/>
                </a:cubicBezTo>
                <a:cubicBezTo>
                  <a:pt x="5888357" y="288453"/>
                  <a:pt x="5833390" y="352233"/>
                  <a:pt x="5842122" y="608258"/>
                </a:cubicBezTo>
                <a:cubicBezTo>
                  <a:pt x="5850854" y="864283"/>
                  <a:pt x="5783091" y="1055797"/>
                  <a:pt x="5842122" y="1179167"/>
                </a:cubicBezTo>
                <a:cubicBezTo>
                  <a:pt x="5901153" y="1302537"/>
                  <a:pt x="5811213" y="1492568"/>
                  <a:pt x="5842122" y="1600680"/>
                </a:cubicBezTo>
                <a:cubicBezTo>
                  <a:pt x="5873031" y="1708792"/>
                  <a:pt x="5831710" y="1872279"/>
                  <a:pt x="5842122" y="2134239"/>
                </a:cubicBezTo>
                <a:cubicBezTo>
                  <a:pt x="5852534" y="2396199"/>
                  <a:pt x="5778138" y="2415222"/>
                  <a:pt x="5842122" y="2667799"/>
                </a:cubicBezTo>
                <a:cubicBezTo>
                  <a:pt x="5906106" y="2920376"/>
                  <a:pt x="5835310" y="3065857"/>
                  <a:pt x="5842122" y="3201359"/>
                </a:cubicBezTo>
                <a:cubicBezTo>
                  <a:pt x="5848934" y="3336861"/>
                  <a:pt x="5786987" y="3563965"/>
                  <a:pt x="5842122" y="3734919"/>
                </a:cubicBezTo>
                <a:cubicBezTo>
                  <a:pt x="5628502" y="3802564"/>
                  <a:pt x="5502313" y="3672879"/>
                  <a:pt x="5199489" y="3734919"/>
                </a:cubicBezTo>
                <a:cubicBezTo>
                  <a:pt x="4896665" y="3796959"/>
                  <a:pt x="4960340" y="3725330"/>
                  <a:pt x="4790540" y="3734919"/>
                </a:cubicBezTo>
                <a:cubicBezTo>
                  <a:pt x="4620740" y="3744508"/>
                  <a:pt x="4471550" y="3733354"/>
                  <a:pt x="4323170" y="3734919"/>
                </a:cubicBezTo>
                <a:cubicBezTo>
                  <a:pt x="4174790" y="3736484"/>
                  <a:pt x="3782755" y="3691074"/>
                  <a:pt x="3622116" y="3734919"/>
                </a:cubicBezTo>
                <a:cubicBezTo>
                  <a:pt x="3461477" y="3778764"/>
                  <a:pt x="3307163" y="3690828"/>
                  <a:pt x="3037903" y="3734919"/>
                </a:cubicBezTo>
                <a:cubicBezTo>
                  <a:pt x="2768643" y="3779010"/>
                  <a:pt x="2780869" y="3702427"/>
                  <a:pt x="2570534" y="3734919"/>
                </a:cubicBezTo>
                <a:cubicBezTo>
                  <a:pt x="2360199" y="3767411"/>
                  <a:pt x="2190792" y="3670656"/>
                  <a:pt x="1986321" y="3734919"/>
                </a:cubicBezTo>
                <a:cubicBezTo>
                  <a:pt x="1781850" y="3799182"/>
                  <a:pt x="1705089" y="3696467"/>
                  <a:pt x="1577373" y="3734919"/>
                </a:cubicBezTo>
                <a:cubicBezTo>
                  <a:pt x="1449657" y="3773371"/>
                  <a:pt x="1259803" y="3730267"/>
                  <a:pt x="1168424" y="3734919"/>
                </a:cubicBezTo>
                <a:cubicBezTo>
                  <a:pt x="1077045" y="3739571"/>
                  <a:pt x="831004" y="3678785"/>
                  <a:pt x="584212" y="3734919"/>
                </a:cubicBezTo>
                <a:cubicBezTo>
                  <a:pt x="337420" y="3791053"/>
                  <a:pt x="242747" y="3676909"/>
                  <a:pt x="0" y="3734919"/>
                </a:cubicBezTo>
                <a:cubicBezTo>
                  <a:pt x="-50470" y="3595141"/>
                  <a:pt x="4043" y="3374681"/>
                  <a:pt x="0" y="3164010"/>
                </a:cubicBezTo>
                <a:cubicBezTo>
                  <a:pt x="-4043" y="2953339"/>
                  <a:pt x="374" y="2786376"/>
                  <a:pt x="0" y="2667799"/>
                </a:cubicBezTo>
                <a:cubicBezTo>
                  <a:pt x="-374" y="2549222"/>
                  <a:pt x="6451" y="2347041"/>
                  <a:pt x="0" y="2246287"/>
                </a:cubicBezTo>
                <a:cubicBezTo>
                  <a:pt x="-6451" y="2145533"/>
                  <a:pt x="2238" y="1819703"/>
                  <a:pt x="0" y="1675378"/>
                </a:cubicBezTo>
                <a:cubicBezTo>
                  <a:pt x="-2238" y="1531053"/>
                  <a:pt x="16116" y="1411196"/>
                  <a:pt x="0" y="1216516"/>
                </a:cubicBezTo>
                <a:cubicBezTo>
                  <a:pt x="-16116" y="1021836"/>
                  <a:pt x="28208" y="840395"/>
                  <a:pt x="0" y="645607"/>
                </a:cubicBezTo>
                <a:cubicBezTo>
                  <a:pt x="-28208" y="450819"/>
                  <a:pt x="33560" y="134161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1" name="Picture 2" descr="Features · User Manual">
            <a:extLst>
              <a:ext uri="{FF2B5EF4-FFF2-40B4-BE49-F238E27FC236}">
                <a16:creationId xmlns:a16="http://schemas.microsoft.com/office/drawing/2014/main" id="{835E0473-9BEE-9BEC-9524-FA734E9FE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286871" y="4267387"/>
            <a:ext cx="1549165" cy="21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eatures · User Manual">
            <a:extLst>
              <a:ext uri="{FF2B5EF4-FFF2-40B4-BE49-F238E27FC236}">
                <a16:creationId xmlns:a16="http://schemas.microsoft.com/office/drawing/2014/main" id="{499BC1DB-30F4-5539-8E86-2569852F9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2026193" y="3982995"/>
            <a:ext cx="1322293" cy="180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eatures · User Manual">
            <a:extLst>
              <a:ext uri="{FF2B5EF4-FFF2-40B4-BE49-F238E27FC236}">
                <a16:creationId xmlns:a16="http://schemas.microsoft.com/office/drawing/2014/main" id="{1E3E952B-BDA5-E8E1-FD47-DE3FABD18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>
                  <a:alpha val="1176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r="30220"/>
          <a:stretch/>
        </p:blipFill>
        <p:spPr bwMode="auto">
          <a:xfrm>
            <a:off x="3540597" y="4232462"/>
            <a:ext cx="1549165" cy="21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0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33849</TotalTime>
  <Words>636</Words>
  <Application>Microsoft Macintosh PowerPoint</Application>
  <PresentationFormat>Widescreen</PresentationFormat>
  <Paragraphs>103</Paragraphs>
  <Slides>33</Slides>
  <Notes>33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Cambria Math</vt:lpstr>
      <vt:lpstr>Blank Presentation</vt:lpstr>
      <vt:lpstr>ECE693H, Spring 2025: Multi-robot 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cade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your Cover</dc:title>
  <dc:subject/>
  <dc:creator>cade lab</dc:creator>
  <cp:keywords/>
  <dc:description/>
  <cp:lastModifiedBy>Daniel Drew</cp:lastModifiedBy>
  <cp:revision>1285</cp:revision>
  <cp:lastPrinted>2025-01-27T23:06:22Z</cp:lastPrinted>
  <dcterms:created xsi:type="dcterms:W3CDTF">2011-02-07T17:37:21Z</dcterms:created>
  <dcterms:modified xsi:type="dcterms:W3CDTF">2025-02-27T00:46:21Z</dcterms:modified>
  <cp:category/>
</cp:coreProperties>
</file>